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6" r:id="rId2"/>
    <p:sldId id="257" r:id="rId3"/>
    <p:sldId id="262" r:id="rId4"/>
    <p:sldId id="327" r:id="rId5"/>
    <p:sldId id="328" r:id="rId6"/>
    <p:sldId id="258" r:id="rId7"/>
    <p:sldId id="281" r:id="rId8"/>
    <p:sldId id="282" r:id="rId9"/>
    <p:sldId id="279" r:id="rId10"/>
    <p:sldId id="280" r:id="rId11"/>
    <p:sldId id="284" r:id="rId12"/>
    <p:sldId id="322" r:id="rId13"/>
    <p:sldId id="293" r:id="rId14"/>
    <p:sldId id="316" r:id="rId15"/>
    <p:sldId id="315" r:id="rId16"/>
    <p:sldId id="321" r:id="rId17"/>
    <p:sldId id="323" r:id="rId18"/>
    <p:sldId id="324" r:id="rId19"/>
    <p:sldId id="326" r:id="rId20"/>
    <p:sldId id="26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9"/>
    <p:restoredTop sz="94006"/>
  </p:normalViewPr>
  <p:slideViewPr>
    <p:cSldViewPr snapToGrid="0">
      <p:cViewPr varScale="1">
        <p:scale>
          <a:sx n="77" d="100"/>
          <a:sy n="77" d="100"/>
        </p:scale>
        <p:origin x="9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05T03:40:04.10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24575,'0'0'0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190.png>
</file>

<file path=ppt/media/image2.jpe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0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441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75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1700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64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407874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2196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3220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12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288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152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92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219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345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64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354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977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95F4D-A031-5743-AF41-BEE7D22C06DC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71B8FA8-D649-7141-B6EA-058301B32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8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0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150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5.png"/><Relationship Id="rId4" Type="http://schemas.openxmlformats.org/officeDocument/2006/relationships/image" Target="../media/image20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53" name="Rectangle 2252">
            <a:extLst>
              <a:ext uri="{FF2B5EF4-FFF2-40B4-BE49-F238E27FC236}">
                <a16:creationId xmlns:a16="http://schemas.microsoft.com/office/drawing/2014/main" id="{6B79E008-DC37-4666-A916-4A4B8A2B5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5" name="Rectangle 2254">
            <a:extLst>
              <a:ext uri="{FF2B5EF4-FFF2-40B4-BE49-F238E27FC236}">
                <a16:creationId xmlns:a16="http://schemas.microsoft.com/office/drawing/2014/main" id="{F9A71B15-1984-4C52-9D91-56CF265D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7540751" cy="6858000"/>
          </a:xfrm>
          <a:prstGeom prst="rect">
            <a:avLst/>
          </a:prstGeom>
          <a:solidFill>
            <a:schemeClr val="bg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2CFC4-9226-CC15-6C80-1E3D59D674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8" y="549460"/>
            <a:ext cx="6675215" cy="2740392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br>
              <a:rPr lang="en-US" sz="4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II on </a:t>
            </a:r>
            <a:br>
              <a:rPr lang="en-US" sz="4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Unicycle and Differential Drive WMR</a:t>
            </a:r>
            <a:br>
              <a:rPr lang="en-US" sz="4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000" dirty="0">
                <a:solidFill>
                  <a:srgbClr val="FEFFFF"/>
                </a:solidFill>
              </a:rPr>
            </a:br>
            <a:r>
              <a:rPr lang="en-US" sz="4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EE 555 – Automation Lab</a:t>
            </a:r>
          </a:p>
        </p:txBody>
      </p:sp>
      <p:pic>
        <p:nvPicPr>
          <p:cNvPr id="5" name="Picture 4" descr="A hand holding a black robot&#10;&#10;Description automatically generated">
            <a:extLst>
              <a:ext uri="{FF2B5EF4-FFF2-40B4-BE49-F238E27FC236}">
                <a16:creationId xmlns:a16="http://schemas.microsoft.com/office/drawing/2014/main" id="{C2A3ADAA-D44D-5767-2403-70A7B3EBB5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22" r="7878"/>
          <a:stretch/>
        </p:blipFill>
        <p:spPr>
          <a:xfrm>
            <a:off x="7540750" y="-393"/>
            <a:ext cx="4651250" cy="6858786"/>
          </a:xfrm>
          <a:prstGeom prst="rect">
            <a:avLst/>
          </a:prstGeom>
        </p:spPr>
      </p:pic>
      <p:sp>
        <p:nvSpPr>
          <p:cNvPr id="2257" name="Freeform 23">
            <a:extLst>
              <a:ext uri="{FF2B5EF4-FFF2-40B4-BE49-F238E27FC236}">
                <a16:creationId xmlns:a16="http://schemas.microsoft.com/office/drawing/2014/main" id="{C3342805-0EAA-42F0-9D6F-8ED1D6BA3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04FDDB-7B82-6FB8-A5FB-6EEEDF420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8" y="3559638"/>
            <a:ext cx="4946122" cy="1203583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By- </a:t>
            </a:r>
            <a:r>
              <a:rPr lang="en-US" sz="1600" dirty="0" err="1">
                <a:solidFill>
                  <a:srgbClr val="FEFFFF"/>
                </a:solidFill>
              </a:rPr>
              <a:t>Meesala</a:t>
            </a:r>
            <a:r>
              <a:rPr lang="en-US" sz="1600" dirty="0">
                <a:solidFill>
                  <a:srgbClr val="FEFFFF"/>
                </a:solidFill>
              </a:rPr>
              <a:t> Ganesh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      Narendra Sona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      </a:t>
            </a:r>
            <a:r>
              <a:rPr lang="en-US" sz="1600" dirty="0" err="1">
                <a:solidFill>
                  <a:srgbClr val="FEFFFF"/>
                </a:solidFill>
              </a:rPr>
              <a:t>Santanu</a:t>
            </a:r>
            <a:r>
              <a:rPr lang="en-US" sz="1600" dirty="0">
                <a:solidFill>
                  <a:srgbClr val="FEFFFF"/>
                </a:solidFill>
              </a:rPr>
              <a:t> Barat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UNDER THE GUIDANCE OF Dr. Parijat </a:t>
            </a:r>
            <a:r>
              <a:rPr lang="en-US" sz="1600" dirty="0" err="1">
                <a:solidFill>
                  <a:srgbClr val="FEFFFF"/>
                </a:solidFill>
              </a:rPr>
              <a:t>Bhowmick</a:t>
            </a:r>
            <a:endParaRPr lang="en-US" sz="16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789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2FC5037-915A-1511-100C-25FD2E523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3787" y="535963"/>
            <a:ext cx="8393176" cy="442292"/>
          </a:xfrm>
        </p:spPr>
        <p:txBody>
          <a:bodyPr>
            <a:noAutofit/>
          </a:bodyPr>
          <a:lstStyle/>
          <a:p>
            <a:r>
              <a:rPr lang="en-US" sz="2400" b="1" dirty="0">
                <a:cs typeface="AkayaTelivigala" pitchFamily="2" charset="77"/>
              </a:rPr>
              <a:t>Result </a:t>
            </a:r>
            <a:r>
              <a:rPr lang="en-US" sz="2400" b="1" dirty="0">
                <a:latin typeface="AkayaTelivigala" pitchFamily="2" charset="77"/>
                <a:cs typeface="AkayaTelivigala" pitchFamily="2" charset="77"/>
              </a:rPr>
              <a:t>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X-Y Position using XY Graph Block of Simulink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2851B3-DF61-D61C-86B3-D5012912ED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93" t="13832" r="2577" b="3329"/>
          <a:stretch/>
        </p:blipFill>
        <p:spPr>
          <a:xfrm>
            <a:off x="1593788" y="1048473"/>
            <a:ext cx="9988612" cy="55478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1211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6074C-C6CC-E857-5B7A-6B870FC33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3786" y="441075"/>
            <a:ext cx="8485060" cy="847818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AkayaTelivigala" pitchFamily="2" charset="77"/>
                <a:cs typeface="AkayaTelivigala" pitchFamily="2" charset="77"/>
              </a:rPr>
              <a:t>SIMULINK MODEL of DIFFERENTIAL DRIVE WMR :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kayaTelivigala" pitchFamily="2" charset="77"/>
              </a:rPr>
              <a:t>PID Controller</a:t>
            </a:r>
            <a:endParaRPr lang="en-US" sz="2000" i="1" dirty="0">
              <a:latin typeface="AkayaTelivigala" pitchFamily="2" charset="77"/>
              <a:cs typeface="AkayaTelivigala" pitchFamily="2" charset="77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63D97C3B-090C-0B83-A60B-0192587259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741772" y="1363602"/>
            <a:ext cx="9999124" cy="53846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1748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3BFEA9F9-E7C3-D9E3-5454-9EE3A7B3C5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l="7631" t="22611" r="2543" b="1925"/>
          <a:stretch/>
        </p:blipFill>
        <p:spPr>
          <a:xfrm>
            <a:off x="201602" y="-1"/>
            <a:ext cx="11721282" cy="67784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4409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ystem&#10;&#10;Description automatically generated">
            <a:extLst>
              <a:ext uri="{FF2B5EF4-FFF2-40B4-BE49-F238E27FC236}">
                <a16:creationId xmlns:a16="http://schemas.microsoft.com/office/drawing/2014/main" id="{E24B7870-4DBD-4162-B3FF-25B9AC0027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3122" y="160850"/>
            <a:ext cx="10154478" cy="64837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1350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red line&#10;&#10;Description automatically generated">
            <a:extLst>
              <a:ext uri="{FF2B5EF4-FFF2-40B4-BE49-F238E27FC236}">
                <a16:creationId xmlns:a16="http://schemas.microsoft.com/office/drawing/2014/main" id="{CE9E866D-91AE-D51D-F7B4-86921BF58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84011" y="1048980"/>
            <a:ext cx="9774005" cy="58090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0C1C6C6A-5310-35A0-F9C7-C0EE77099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1595" y="337665"/>
            <a:ext cx="8440229" cy="540159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 b="1" dirty="0">
                <a:cs typeface="AkayaTelivigala" pitchFamily="2" charset="77"/>
              </a:rPr>
              <a:t>Result and Analysis: </a:t>
            </a:r>
            <a:r>
              <a:rPr lang="en-US" dirty="0">
                <a:cs typeface="AkayaTelivigala" pitchFamily="2" charset="77"/>
              </a:rPr>
              <a:t>Trajectory tracking of final PID Controller</a:t>
            </a:r>
          </a:p>
          <a:p>
            <a:endParaRPr lang="en-US" sz="2000" i="1" dirty="0">
              <a:latin typeface="AkayaTelivigala" pitchFamily="2" charset="77"/>
              <a:cs typeface="AkayaTelivigala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04303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of a graph&#10;&#10;Description automatically generated">
            <a:extLst>
              <a:ext uri="{FF2B5EF4-FFF2-40B4-BE49-F238E27FC236}">
                <a16:creationId xmlns:a16="http://schemas.microsoft.com/office/drawing/2014/main" id="{99D2C36B-0D4C-66F8-0385-B5C3AF33B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1595" y="877823"/>
            <a:ext cx="9598469" cy="56425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EAD1CC3-FB10-83DD-5EB3-B7A6BC3D0A85}"/>
              </a:ext>
            </a:extLst>
          </p:cNvPr>
          <p:cNvSpPr txBox="1">
            <a:spLocks/>
          </p:cNvSpPr>
          <p:nvPr/>
        </p:nvSpPr>
        <p:spPr>
          <a:xfrm>
            <a:off x="2264347" y="299521"/>
            <a:ext cx="5965253" cy="5401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cs typeface="AkayaTelivigala" pitchFamily="2" charset="77"/>
              </a:rPr>
              <a:t>Linear velocity along x and y directions</a:t>
            </a:r>
          </a:p>
        </p:txBody>
      </p:sp>
    </p:spTree>
    <p:extLst>
      <p:ext uri="{BB962C8B-B14F-4D97-AF65-F5344CB8AC3E}">
        <p14:creationId xmlns:p14="http://schemas.microsoft.com/office/powerpoint/2010/main" val="659956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red lines&#10;&#10;Description automatically generated">
            <a:extLst>
              <a:ext uri="{FF2B5EF4-FFF2-40B4-BE49-F238E27FC236}">
                <a16:creationId xmlns:a16="http://schemas.microsoft.com/office/drawing/2014/main" id="{ACAFEDBE-D9D3-0B3A-60DC-73F28A7DC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6880" y="712512"/>
            <a:ext cx="9802368" cy="5822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39AC445-EBD0-5E66-DBB6-1873C9BAA1A3}"/>
              </a:ext>
            </a:extLst>
          </p:cNvPr>
          <p:cNvSpPr txBox="1">
            <a:spLocks/>
          </p:cNvSpPr>
          <p:nvPr/>
        </p:nvSpPr>
        <p:spPr>
          <a:xfrm>
            <a:off x="2264347" y="299521"/>
            <a:ext cx="5965253" cy="5401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cs typeface="AkayaTelivigala" pitchFamily="2" charset="77"/>
              </a:rPr>
              <a:t>Angular velocity</a:t>
            </a:r>
          </a:p>
        </p:txBody>
      </p:sp>
    </p:spTree>
    <p:extLst>
      <p:ext uri="{BB962C8B-B14F-4D97-AF65-F5344CB8AC3E}">
        <p14:creationId xmlns:p14="http://schemas.microsoft.com/office/powerpoint/2010/main" val="78708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C162B8-0C7D-AD85-5736-A5CC12E87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3786" y="441075"/>
            <a:ext cx="8485060" cy="1363342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AkayaTelivigala" pitchFamily="2" charset="77"/>
                <a:cs typeface="AkayaTelivigala" pitchFamily="2" charset="77"/>
              </a:rPr>
              <a:t>Experimental Validation :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kayaTelivigala" pitchFamily="2" charset="77"/>
              </a:rPr>
              <a:t>Open Loop:       </a:t>
            </a:r>
          </a:p>
          <a:p>
            <a:pPr>
              <a:buFont typeface="Wingdings" pitchFamily="2" charset="2"/>
              <a:buChar char="v"/>
            </a:pPr>
            <a:r>
              <a:rPr lang="en-US" dirty="0">
                <a:cs typeface="AkayaTelivigala" pitchFamily="2" charset="77"/>
              </a:rPr>
              <a:t>Gazebo simulation: </a:t>
            </a:r>
          </a:p>
        </p:txBody>
      </p:sp>
      <p:pic>
        <p:nvPicPr>
          <p:cNvPr id="2" name="open_loop_exp_result.mp4">
            <a:hlinkClick r:id="" action="ppaction://media"/>
            <a:extLst>
              <a:ext uri="{FF2B5EF4-FFF2-40B4-BE49-F238E27FC236}">
                <a16:creationId xmlns:a16="http://schemas.microsoft.com/office/drawing/2014/main" id="{45EEF49D-E870-16E0-AA71-89F295F1F5A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02.444"/>
                </p14:media>
              </p:ext>
            </p:extLst>
          </p:nvPr>
        </p:nvPicPr>
        <p:blipFill rotWithShape="1">
          <a:blip r:embed="rId4"/>
          <a:srcRect l="14978" r="4621" b="19060"/>
          <a:stretch/>
        </p:blipFill>
        <p:spPr>
          <a:xfrm>
            <a:off x="2523744" y="2109217"/>
            <a:ext cx="7827264" cy="41129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88580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9C9E4-D0B1-5DC5-C720-F056D42B5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4540" y="656000"/>
            <a:ext cx="3677476" cy="390144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 err="1"/>
              <a:t>Turtlebot</a:t>
            </a:r>
            <a:r>
              <a:rPr lang="en-US" dirty="0"/>
              <a:t> implementation:</a:t>
            </a:r>
          </a:p>
        </p:txBody>
      </p:sp>
      <p:pic>
        <p:nvPicPr>
          <p:cNvPr id="4" name="WhatsApp Video 2024-04-18 at 12.21.34 PM.mp4">
            <a:hlinkClick r:id="" action="ppaction://media"/>
            <a:extLst>
              <a:ext uri="{FF2B5EF4-FFF2-40B4-BE49-F238E27FC236}">
                <a16:creationId xmlns:a16="http://schemas.microsoft.com/office/drawing/2014/main" id="{9D31D454-DA88-714F-FE52-89E7F245B4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69792" y="1206096"/>
            <a:ext cx="3462528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13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075EF-C5AE-CC70-A8DF-1349D770A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795" y="377172"/>
            <a:ext cx="10114651" cy="6344261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AkayaTelivigala" pitchFamily="2" charset="77"/>
                <a:cs typeface="AkayaTelivigala" pitchFamily="2" charset="77"/>
              </a:rPr>
              <a:t>Conclusion: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In this lab we learned and implemented both open loop and closed loop </a:t>
            </a:r>
            <a:r>
              <a:rPr lang="en-US" dirty="0" err="1"/>
              <a:t>simulink</a:t>
            </a:r>
            <a:r>
              <a:rPr lang="en-US" dirty="0"/>
              <a:t> models of unicycle and differential drive 2- wheeled mobile robots. 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Designed PID controller for achieving a rectangular trajectory tracking and verified the open loop simulation results with Gazebo simulation and experimental validation using </a:t>
            </a:r>
            <a:r>
              <a:rPr lang="en-US" dirty="0" err="1"/>
              <a:t>turtlebot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2800" dirty="0">
                <a:latin typeface="AkayaTelivigala" pitchFamily="2" charset="77"/>
                <a:cs typeface="AkayaTelivigala" pitchFamily="2" charset="77"/>
              </a:rPr>
              <a:t>Future Works: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This work can be extended for complex trajectory tracking and obstacle avoidance problems.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Further, it can be used for controlling of multiagent mobile robots.</a:t>
            </a:r>
          </a:p>
          <a:p>
            <a:pPr marL="0" indent="0">
              <a:buNone/>
            </a:pPr>
            <a:br>
              <a:rPr lang="en-US" dirty="0"/>
            </a:br>
            <a:endParaRPr lang="en-US" b="0" i="0" dirty="0"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>
              <a:buFont typeface="Wingdings" pitchFamily="2" charset="2"/>
              <a:buChar char="Ø"/>
            </a:pPr>
            <a:endParaRPr lang="en-US" dirty="0">
              <a:cs typeface="AkayaTelivigala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06176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B258D2B-6AC3-4B3A-A87C-FD7E65178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Mobile Robot. Source: Katte 2018.">
            <a:extLst>
              <a:ext uri="{FF2B5EF4-FFF2-40B4-BE49-F238E27FC236}">
                <a16:creationId xmlns:a16="http://schemas.microsoft.com/office/drawing/2014/main" id="{C940FD48-6A1A-3612-47D3-1351ECDC17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0" r="31184"/>
          <a:stretch/>
        </p:blipFill>
        <p:spPr bwMode="auto">
          <a:xfrm>
            <a:off x="1" y="10"/>
            <a:ext cx="714586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Freeform 5">
            <a:extLst>
              <a:ext uri="{FF2B5EF4-FFF2-40B4-BE49-F238E27FC236}">
                <a16:creationId xmlns:a16="http://schemas.microsoft.com/office/drawing/2014/main" id="{8D55DD8B-9BF9-4B91-A22D-2D3F2AEFF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74C869-103C-16CA-72BC-A08C9E0E6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 b="1">
                <a:solidFill>
                  <a:srgbClr val="FEFFFF"/>
                </a:solidFill>
              </a:rPr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95AFB8-A41E-C4FE-B756-0A1E947C1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7733" y="1435879"/>
            <a:ext cx="4346931" cy="510340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Robots 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Machines programmable by a computer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capable of carrying out complex series of actions</a:t>
            </a:r>
          </a:p>
          <a:p>
            <a:pPr>
              <a:buFont typeface="Wingdings" pitchFamily="2" charset="2"/>
              <a:buChar char="Ø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Mobile Robots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Locomotion Property 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buFont typeface="Wingdings" pitchFamily="2" charset="2"/>
              <a:buChar char="Ø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90CC88-6FA4-29E1-3EDD-A42C38222FEB}"/>
              </a:ext>
            </a:extLst>
          </p:cNvPr>
          <p:cNvSpPr txBox="1"/>
          <p:nvPr/>
        </p:nvSpPr>
        <p:spPr>
          <a:xfrm>
            <a:off x="5588" y="6519436"/>
            <a:ext cx="3127248" cy="33855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IN" sz="1600" b="0" i="1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 Robot. Source: </a:t>
            </a:r>
            <a:r>
              <a:rPr lang="en-IN" sz="1600" b="0" i="1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Katte</a:t>
            </a:r>
            <a:r>
              <a:rPr lang="en-IN" sz="1600" b="0" i="1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2018</a:t>
            </a:r>
            <a:r>
              <a:rPr lang="en-IN" sz="1600" b="0" i="1" u="none" strike="noStrike" dirty="0">
                <a:solidFill>
                  <a:srgbClr val="62626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65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85A543-8CF9-EB73-3BBA-B39B507A5E5D}"/>
              </a:ext>
            </a:extLst>
          </p:cNvPr>
          <p:cNvSpPr txBox="1"/>
          <p:nvPr/>
        </p:nvSpPr>
        <p:spPr>
          <a:xfrm>
            <a:off x="4442015" y="2967335"/>
            <a:ext cx="3307969" cy="92333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5400" b="1" i="1" dirty="0">
                <a:ln/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A28639C-14FD-6C8E-8A13-5616A3EDCEAE}"/>
                  </a:ext>
                </a:extLst>
              </p14:cNvPr>
              <p14:cNvContentPartPr/>
              <p14:nvPr/>
            </p14:nvContentPartPr>
            <p14:xfrm>
              <a:off x="4603296" y="4070544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A28639C-14FD-6C8E-8A13-5616A3EDCEA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97176" y="4064424"/>
                <a:ext cx="12600" cy="12600"/>
              </a:xfrm>
              <a:prstGeom prst="rect">
                <a:avLst/>
              </a:prstGeom>
            </p:spPr>
          </p:pic>
        </mc:Fallback>
      </mc:AlternateContent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6EEF0C7-BF37-177A-076A-2DFEDFA1297B}"/>
              </a:ext>
            </a:extLst>
          </p:cNvPr>
          <p:cNvCxnSpPr>
            <a:cxnSpLocks/>
          </p:cNvCxnSpPr>
          <p:nvPr/>
        </p:nvCxnSpPr>
        <p:spPr>
          <a:xfrm>
            <a:off x="4603296" y="3890665"/>
            <a:ext cx="29679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977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2" name="Rectangle 1051">
            <a:extLst>
              <a:ext uri="{FF2B5EF4-FFF2-40B4-BE49-F238E27FC236}">
                <a16:creationId xmlns:a16="http://schemas.microsoft.com/office/drawing/2014/main" id="{93262980-E907-4930-9E6E-3DC2025C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AFD53EBD-B361-45AD-8ABF-9270B20B4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rgbClr val="3A4F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AF2658-E038-F2E8-0083-74100BF73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510862"/>
            <a:ext cx="3642360" cy="2746094"/>
          </a:xfrm>
        </p:spPr>
        <p:txBody>
          <a:bodyPr>
            <a:normAutofit/>
          </a:bodyPr>
          <a:lstStyle/>
          <a:p>
            <a:pPr marL="0" indent="0">
              <a:buClr>
                <a:srgbClr val="C6BE67"/>
              </a:buClr>
              <a:buNone/>
            </a:pPr>
            <a:r>
              <a:rPr lang="en-US" sz="2400" b="1" dirty="0">
                <a:latin typeface="AkayaTelivigala" pitchFamily="2" charset="77"/>
                <a:cs typeface="AkayaTelivigala" pitchFamily="2" charset="77"/>
              </a:rPr>
              <a:t>WHEELED MOBILE ROBOT</a:t>
            </a:r>
            <a:br>
              <a:rPr lang="en-US" b="1" dirty="0"/>
            </a:br>
            <a:endParaRPr lang="en-US" b="1" dirty="0"/>
          </a:p>
          <a:p>
            <a:pPr marL="0" indent="0">
              <a:buNone/>
            </a:pPr>
            <a:r>
              <a:rPr lang="en-US" sz="2400" b="1" dirty="0">
                <a:latin typeface="AkayaTelivigala" pitchFamily="2" charset="77"/>
                <a:cs typeface="AkayaTelivigala" pitchFamily="2" charset="77"/>
              </a:rPr>
              <a:t>Features :</a:t>
            </a:r>
          </a:p>
          <a:p>
            <a:pPr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US" dirty="0"/>
              <a:t>Locomotion </a:t>
            </a:r>
          </a:p>
          <a:p>
            <a:pPr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US" dirty="0"/>
              <a:t>Consume less energy and move faster</a:t>
            </a:r>
          </a:p>
          <a:p>
            <a:pPr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US" dirty="0"/>
              <a:t>Less stability problems</a:t>
            </a:r>
          </a:p>
          <a:p>
            <a:pPr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US" dirty="0"/>
          </a:p>
          <a:p>
            <a:pPr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US" dirty="0"/>
          </a:p>
          <a:p>
            <a:pPr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US" dirty="0"/>
          </a:p>
          <a:p>
            <a:pPr marL="0" indent="0">
              <a:buClr>
                <a:srgbClr val="C6BE67"/>
              </a:buClr>
              <a:buNone/>
            </a:pPr>
            <a:endParaRPr lang="en-US" dirty="0"/>
          </a:p>
          <a:p>
            <a:pPr>
              <a:buClr>
                <a:srgbClr val="C6BE67"/>
              </a:buCl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1056" name="Freeform 11">
            <a:extLst>
              <a:ext uri="{FF2B5EF4-FFF2-40B4-BE49-F238E27FC236}">
                <a16:creationId xmlns:a16="http://schemas.microsoft.com/office/drawing/2014/main" id="{DA1A4CE7-6399-4B37-ACE2-CFC4B4077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ow to Make an Autonomous Wheeled Robot Using ROS – Automatic Addison">
            <a:extLst>
              <a:ext uri="{FF2B5EF4-FFF2-40B4-BE49-F238E27FC236}">
                <a16:creationId xmlns:a16="http://schemas.microsoft.com/office/drawing/2014/main" id="{57553B40-D71F-F857-D95F-22614BFA85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11" r="8118" b="-1"/>
          <a:stretch/>
        </p:blipFill>
        <p:spPr bwMode="auto">
          <a:xfrm>
            <a:off x="4765848" y="10"/>
            <a:ext cx="7426152" cy="6853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3C2434-00C8-C36A-4A59-88184FB9BB0D}"/>
              </a:ext>
            </a:extLst>
          </p:cNvPr>
          <p:cNvSpPr txBox="1"/>
          <p:nvPr/>
        </p:nvSpPr>
        <p:spPr>
          <a:xfrm>
            <a:off x="8884436" y="6514698"/>
            <a:ext cx="3307563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Source: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www.automaticaddison.com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5FBD820A-6F96-54F7-3B2D-AF58588385F7}"/>
              </a:ext>
            </a:extLst>
          </p:cNvPr>
          <p:cNvSpPr txBox="1">
            <a:spLocks/>
          </p:cNvSpPr>
          <p:nvPr/>
        </p:nvSpPr>
        <p:spPr>
          <a:xfrm>
            <a:off x="861245" y="3888796"/>
            <a:ext cx="3049448" cy="2458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i="0" strike="noStrike" dirty="0">
                <a:solidFill>
                  <a:srgbClr val="474747"/>
                </a:solidFill>
                <a:effectLst/>
                <a:latin typeface="AkayaTelivigala" pitchFamily="2" charset="77"/>
                <a:cs typeface="AkayaTelivigala" pitchFamily="2" charset="77"/>
              </a:rPr>
              <a:t>Types: </a:t>
            </a: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r>
              <a:rPr lang="en-US" sz="1600" dirty="0"/>
              <a:t>Unicycle  </a:t>
            </a: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r>
              <a:rPr lang="en-US" sz="1600" dirty="0"/>
              <a:t>Differential drive WMR </a:t>
            </a: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r>
              <a:rPr lang="en-US" sz="1600" dirty="0"/>
              <a:t>Tricycle WMR </a:t>
            </a: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r>
              <a:rPr lang="en-US" sz="1600" dirty="0"/>
              <a:t>Car-like WMR</a:t>
            </a:r>
            <a:endParaRPr lang="en-US" sz="1600" u="sng" dirty="0">
              <a:solidFill>
                <a:schemeClr val="tx1"/>
              </a:solidFill>
            </a:endParaRPr>
          </a:p>
          <a:p>
            <a:pPr marL="0" indent="0">
              <a:buClr>
                <a:srgbClr val="0972E2"/>
              </a:buClr>
              <a:buFont typeface="Wingdings 3" charset="2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90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CC414-DEFF-C4CD-7933-3D368028D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371" y="671750"/>
            <a:ext cx="4742153" cy="608342"/>
          </a:xfrm>
        </p:spPr>
        <p:txBody>
          <a:bodyPr>
            <a:normAutofit fontScale="90000"/>
          </a:bodyPr>
          <a:lstStyle/>
          <a:p>
            <a:r>
              <a:rPr lang="en-IN" dirty="0" err="1">
                <a:latin typeface="AkayaTelivigala" pitchFamily="2" charset="77"/>
                <a:cs typeface="AkayaTelivigala" pitchFamily="2" charset="77"/>
              </a:rPr>
              <a:t>Turtlebot</a:t>
            </a:r>
            <a:r>
              <a:rPr lang="en-IN" dirty="0">
                <a:latin typeface="AkayaTelivigala" pitchFamily="2" charset="77"/>
                <a:cs typeface="AkayaTelivigala" pitchFamily="2" charset="77"/>
              </a:rPr>
              <a:t> 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B978C-CC4D-2EC5-4DF4-3C1531194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0090" y="1461050"/>
            <a:ext cx="5801354" cy="504662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IN" sz="1600" b="1" dirty="0">
                <a:cs typeface="Times New Roman" panose="02020603050405020304" pitchFamily="18" charset="0"/>
              </a:rPr>
              <a:t>Maximum linear velocity </a:t>
            </a:r>
            <a:r>
              <a:rPr lang="en-IN" sz="1600" dirty="0">
                <a:cs typeface="Times New Roman" panose="02020603050405020304" pitchFamily="18" charset="0"/>
              </a:rPr>
              <a:t>–  0.22m/sec</a:t>
            </a:r>
          </a:p>
          <a:p>
            <a:pPr>
              <a:buFont typeface="Wingdings" pitchFamily="2" charset="2"/>
              <a:buChar char="v"/>
            </a:pPr>
            <a:r>
              <a:rPr lang="en-IN" sz="1600" b="1" dirty="0">
                <a:cs typeface="Times New Roman" panose="02020603050405020304" pitchFamily="18" charset="0"/>
              </a:rPr>
              <a:t>Maximum rotational velocity- </a:t>
            </a:r>
            <a:r>
              <a:rPr lang="en-IN" sz="1600" dirty="0">
                <a:cs typeface="Times New Roman" panose="02020603050405020304" pitchFamily="18" charset="0"/>
              </a:rPr>
              <a:t>2.84 rad/sec</a:t>
            </a:r>
          </a:p>
          <a:p>
            <a:pPr>
              <a:buFont typeface="Wingdings" pitchFamily="2" charset="2"/>
              <a:buChar char="v"/>
            </a:pPr>
            <a:r>
              <a:rPr lang="en-IN" sz="1600" b="1" dirty="0">
                <a:cs typeface="Times New Roman" panose="02020603050405020304" pitchFamily="18" charset="0"/>
              </a:rPr>
              <a:t>Weight</a:t>
            </a:r>
            <a:r>
              <a:rPr lang="en-IN" sz="1600" dirty="0">
                <a:cs typeface="Times New Roman" panose="02020603050405020304" pitchFamily="18" charset="0"/>
              </a:rPr>
              <a:t>- 1 kg</a:t>
            </a:r>
          </a:p>
          <a:p>
            <a:pPr>
              <a:buFont typeface="Wingdings" pitchFamily="2" charset="2"/>
              <a:buChar char="v"/>
            </a:pPr>
            <a:r>
              <a:rPr lang="en-IN" sz="1600" b="1" dirty="0">
                <a:cs typeface="Times New Roman" panose="02020603050405020304" pitchFamily="18" charset="0"/>
              </a:rPr>
              <a:t>SBC(Single Board Computer)- </a:t>
            </a:r>
            <a:r>
              <a:rPr lang="en-IN" sz="1600" dirty="0">
                <a:cs typeface="Times New Roman" panose="02020603050405020304" pitchFamily="18" charset="0"/>
              </a:rPr>
              <a:t>Raspberry pi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IN" sz="1600" dirty="0">
                <a:cs typeface="Times New Roman" panose="02020603050405020304" pitchFamily="18" charset="0"/>
              </a:rPr>
              <a:t>A single-board computer (SBC) is a complete computer built on a single circuit board, with microprocessor(s), memory, input/output (I/O) and other features required of a functional computer.</a:t>
            </a:r>
          </a:p>
          <a:p>
            <a:pPr>
              <a:buFont typeface="Wingdings" pitchFamily="2" charset="2"/>
              <a:buChar char="v"/>
            </a:pPr>
            <a:r>
              <a:rPr lang="en-IN" sz="1600" b="1" dirty="0">
                <a:cs typeface="Times New Roman" panose="02020603050405020304" pitchFamily="18" charset="0"/>
              </a:rPr>
              <a:t>MCU-32-bit ARM Cortex®-M7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600" dirty="0">
                <a:cs typeface="Times New Roman" panose="02020603050405020304" pitchFamily="18" charset="0"/>
              </a:rPr>
              <a:t>The arm cortex-M7 processor is the highest performing processor in cortex –M family that enables the design of sophisticated MCUs.</a:t>
            </a:r>
          </a:p>
        </p:txBody>
      </p:sp>
      <p:pic>
        <p:nvPicPr>
          <p:cNvPr id="7" name="Picture 6" descr="A hand holding a black robot&#10;&#10;Description automatically generated">
            <a:extLst>
              <a:ext uri="{FF2B5EF4-FFF2-40B4-BE49-F238E27FC236}">
                <a16:creationId xmlns:a16="http://schemas.microsoft.com/office/drawing/2014/main" id="{3922A812-0122-172B-2C77-8B0D439FC5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22" r="7878"/>
          <a:stretch/>
        </p:blipFill>
        <p:spPr>
          <a:xfrm>
            <a:off x="7540750" y="-393"/>
            <a:ext cx="4651250" cy="685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81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EBC28-62F9-BD5F-03EA-54A61B34B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3698" y="362584"/>
            <a:ext cx="9149038" cy="6132831"/>
          </a:xfrm>
        </p:spPr>
        <p:txBody>
          <a:bodyPr>
            <a:normAutofit fontScale="92500" lnSpcReduction="10000"/>
          </a:bodyPr>
          <a:lstStyle/>
          <a:p>
            <a:endParaRPr lang="en-IN" sz="1800" b="0" i="0" dirty="0">
              <a:solidFill>
                <a:srgbClr val="333333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IN" b="1" dirty="0"/>
              <a:t>Actuator-XL430-W250 (servo)</a:t>
            </a:r>
          </a:p>
          <a:p>
            <a:pPr>
              <a:buFont typeface="Wingdings" pitchFamily="2" charset="2"/>
              <a:buChar char="Ø"/>
            </a:pPr>
            <a:r>
              <a:rPr lang="en-IN" dirty="0"/>
              <a:t>It is a cored motor with control modes of position and velocity.</a:t>
            </a:r>
          </a:p>
          <a:p>
            <a:pPr>
              <a:buFont typeface="Wingdings" pitchFamily="2" charset="2"/>
              <a:buChar char="Ø"/>
            </a:pPr>
            <a:r>
              <a:rPr lang="en-IN" dirty="0"/>
              <a:t>DYNAMIXEL is an intelligent robot-exclusive actuator with a fully integrated DC motor + reduction gearbox + controller + pilot + network in a DC servo module.</a:t>
            </a:r>
          </a:p>
          <a:p>
            <a:pPr>
              <a:buFont typeface="Wingdings" pitchFamily="2" charset="2"/>
              <a:buChar char="v"/>
            </a:pPr>
            <a:r>
              <a:rPr lang="en-IN" b="1" dirty="0"/>
              <a:t>LDS(Laser Distance Sensor)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IN" dirty="0"/>
              <a:t>       360 Laser Distance Sensor LDS-01 is a 2D laser scanner capable of sensing 360       	degrees that collects a set of data around the robot to use for SLAM 	(Simultaneous Localization and Mapping) and Navigation.</a:t>
            </a:r>
          </a:p>
          <a:p>
            <a:pPr>
              <a:buFont typeface="Wingdings" pitchFamily="2" charset="2"/>
              <a:buChar char="v"/>
            </a:pPr>
            <a:r>
              <a:rPr lang="en-IN" b="1" dirty="0"/>
              <a:t>Battery</a:t>
            </a:r>
            <a:r>
              <a:rPr lang="en-IN" dirty="0"/>
              <a:t>-Lithium polymer 11.1V 1800mAh / 19.98Wh 5C</a:t>
            </a:r>
          </a:p>
          <a:p>
            <a:pPr>
              <a:buFont typeface="Wingdings" pitchFamily="2" charset="2"/>
              <a:buChar char="v"/>
            </a:pPr>
            <a:r>
              <a:rPr lang="en-IN" b="1" dirty="0"/>
              <a:t>Power Adaptor</a:t>
            </a:r>
          </a:p>
          <a:p>
            <a:pPr>
              <a:buFont typeface="Wingdings" pitchFamily="2" charset="2"/>
              <a:buChar char="Ø"/>
            </a:pPr>
            <a:r>
              <a:rPr lang="en-IN" dirty="0"/>
              <a:t>Input: 100-240V, AC 50/60Hz, 1.5A @max</a:t>
            </a:r>
          </a:p>
          <a:p>
            <a:pPr>
              <a:buFont typeface="Wingdings" pitchFamily="2" charset="2"/>
              <a:buChar char="Ø"/>
            </a:pPr>
            <a:r>
              <a:rPr lang="en-IN" dirty="0"/>
              <a:t>Output: 12V DC, 5A</a:t>
            </a:r>
          </a:p>
          <a:p>
            <a:pPr>
              <a:buFont typeface="Wingdings" pitchFamily="2" charset="2"/>
              <a:buChar char="v"/>
            </a:pPr>
            <a:r>
              <a:rPr lang="en-IN" b="1" dirty="0"/>
              <a:t>Power Connectors</a:t>
            </a:r>
          </a:p>
          <a:p>
            <a:pPr>
              <a:buFont typeface="Wingdings" pitchFamily="2" charset="2"/>
              <a:buChar char="Ø"/>
            </a:pPr>
            <a:r>
              <a:rPr lang="en-IN" b="1" dirty="0"/>
              <a:t>Status LED</a:t>
            </a:r>
          </a:p>
          <a:p>
            <a:pPr>
              <a:buFont typeface="Wingdings" pitchFamily="2" charset="2"/>
              <a:buChar char="Ø"/>
            </a:pPr>
            <a:r>
              <a:rPr lang="en-IN" b="1" dirty="0"/>
              <a:t>Buttons and Switches</a:t>
            </a:r>
          </a:p>
        </p:txBody>
      </p:sp>
    </p:spTree>
    <p:extLst>
      <p:ext uri="{BB962C8B-B14F-4D97-AF65-F5344CB8AC3E}">
        <p14:creationId xmlns:p14="http://schemas.microsoft.com/office/powerpoint/2010/main" val="2874008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94D954-4E82-5CDA-0F9D-80F743BCF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3788" y="721490"/>
            <a:ext cx="5270308" cy="1730765"/>
          </a:xfrm>
        </p:spPr>
        <p:txBody>
          <a:bodyPr>
            <a:normAutofit lnSpcReduction="10000"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UNICYCLE WMR:</a:t>
            </a:r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IN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Unicycle is a conventional wheel rolling on a horizontal plane, while keeping its body vertical 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Kinematics are as follows 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B9CFC33-9210-37DB-2567-82ACE02F164E}"/>
                  </a:ext>
                </a:extLst>
              </p:cNvPr>
              <p:cNvSpPr txBox="1"/>
              <p:nvPr/>
            </p:nvSpPr>
            <p:spPr>
              <a:xfrm>
                <a:off x="3118264" y="2654192"/>
                <a:ext cx="2221355" cy="8438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⋅</m:t>
                      </m:r>
                      <m:r>
                        <m:rPr>
                          <m:sty m:val="p"/>
                        </m:rPr>
                        <a:rPr lang="en-US" i="1" dirty="0" smtClean="0"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i="1" dirty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⋅</m:t>
                      </m:r>
                      <m:r>
                        <m:rPr>
                          <m:sty m:val="p"/>
                        </m:rPr>
                        <a:rPr lang="en-US" i="1" dirty="0">
                          <a:latin typeface="Cambria Math" panose="02040503050406030204" pitchFamily="18" charset="0"/>
                        </a:rPr>
                        <m:t>sin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i="1" dirty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𝜔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B9CFC33-9210-37DB-2567-82ACE02F16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8264" y="2654192"/>
                <a:ext cx="2221355" cy="843821"/>
              </a:xfrm>
              <a:prstGeom prst="rect">
                <a:avLst/>
              </a:prstGeom>
              <a:blipFill>
                <a:blip r:embed="rId2"/>
                <a:stretch>
                  <a:fillRect b="-13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5B91BAD-4492-E3EA-9E12-A9DEA9F5E1DA}"/>
                  </a:ext>
                </a:extLst>
              </p:cNvPr>
              <p:cNvSpPr txBox="1"/>
              <p:nvPr/>
            </p:nvSpPr>
            <p:spPr>
              <a:xfrm>
                <a:off x="1451829" y="3890079"/>
                <a:ext cx="5433368" cy="8735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Here, v is the linear velocity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 angular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velocity  </a:t>
                </a:r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5B91BAD-4492-E3EA-9E12-A9DEA9F5E1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1829" y="3890079"/>
                <a:ext cx="5433368" cy="873572"/>
              </a:xfrm>
              <a:prstGeom prst="rect">
                <a:avLst/>
              </a:prstGeom>
              <a:blipFill>
                <a:blip r:embed="rId3"/>
                <a:stretch>
                  <a:fillRect l="-898" b="-1049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Content Placeholder 3">
                <a:extLst>
                  <a:ext uri="{FF2B5EF4-FFF2-40B4-BE49-F238E27FC236}">
                    <a16:creationId xmlns:a16="http://schemas.microsoft.com/office/drawing/2014/main" id="{BECEC209-626D-4202-136E-636A0B0683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13555" y="4935837"/>
                <a:ext cx="2409805" cy="109920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IN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Input: v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endParaRPr lang="en-US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IN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Output : </a:t>
                </a:r>
                <a:r>
                  <a:rPr lang="en-IN" sz="16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x,y</a:t>
                </a:r>
                <a:r>
                  <a:rPr lang="en-IN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theta</a:t>
                </a:r>
                <a:endParaRPr lang="en-US" sz="16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6" name="Content Placeholder 3">
                <a:extLst>
                  <a:ext uri="{FF2B5EF4-FFF2-40B4-BE49-F238E27FC236}">
                    <a16:creationId xmlns:a16="http://schemas.microsoft.com/office/drawing/2014/main" id="{BECEC209-626D-4202-136E-636A0B0683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3555" y="4935837"/>
                <a:ext cx="2409805" cy="1099203"/>
              </a:xfrm>
              <a:prstGeom prst="rect">
                <a:avLst/>
              </a:prstGeom>
              <a:blipFill>
                <a:blip r:embed="rId4"/>
                <a:stretch>
                  <a:fillRect l="-101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6925CF-0586-A95D-CC3E-6DF8AB68254B}"/>
              </a:ext>
            </a:extLst>
          </p:cNvPr>
          <p:cNvCxnSpPr/>
          <p:nvPr/>
        </p:nvCxnSpPr>
        <p:spPr>
          <a:xfrm flipV="1">
            <a:off x="7607808" y="1690939"/>
            <a:ext cx="0" cy="29961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73904F3-7CE4-08A5-F32B-832E6FCE4473}"/>
              </a:ext>
            </a:extLst>
          </p:cNvPr>
          <p:cNvCxnSpPr/>
          <p:nvPr/>
        </p:nvCxnSpPr>
        <p:spPr>
          <a:xfrm>
            <a:off x="7607808" y="4687108"/>
            <a:ext cx="346252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9E915CB-0517-F156-6F53-35F60B8BDC5B}"/>
              </a:ext>
            </a:extLst>
          </p:cNvPr>
          <p:cNvSpPr/>
          <p:nvPr/>
        </p:nvSpPr>
        <p:spPr>
          <a:xfrm rot="2483006">
            <a:off x="8933708" y="2518237"/>
            <a:ext cx="379488" cy="1243584"/>
          </a:xfrm>
          <a:prstGeom prst="rect">
            <a:avLst/>
          </a:prstGeom>
          <a:ln>
            <a:solidFill>
              <a:schemeClr val="dk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74CFB01-6723-8130-F093-1AB07A4C7EF2}"/>
              </a:ext>
            </a:extLst>
          </p:cNvPr>
          <p:cNvSpPr/>
          <p:nvPr/>
        </p:nvSpPr>
        <p:spPr>
          <a:xfrm>
            <a:off x="9095232" y="3058106"/>
            <a:ext cx="97536" cy="95873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46BB4BA-D71C-8736-76D6-F5AA508476A9}"/>
              </a:ext>
            </a:extLst>
          </p:cNvPr>
          <p:cNvCxnSpPr>
            <a:cxnSpLocks/>
          </p:cNvCxnSpPr>
          <p:nvPr/>
        </p:nvCxnSpPr>
        <p:spPr>
          <a:xfrm flipV="1">
            <a:off x="9141908" y="3094682"/>
            <a:ext cx="1270060" cy="1404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3CAAE1-4533-CB70-E263-99BC7270FD27}"/>
              </a:ext>
            </a:extLst>
          </p:cNvPr>
          <p:cNvCxnSpPr>
            <a:stCxn id="13" idx="3"/>
          </p:cNvCxnSpPr>
          <p:nvPr/>
        </p:nvCxnSpPr>
        <p:spPr>
          <a:xfrm flipV="1">
            <a:off x="9109516" y="2020123"/>
            <a:ext cx="997652" cy="11198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FF0AF13-D4E3-068B-F2E0-E0ADE087AC4B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7607808" y="3106043"/>
            <a:ext cx="1487424" cy="16719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1E9F006-ABD8-1894-59BD-264D70542280}"/>
              </a:ext>
            </a:extLst>
          </p:cNvPr>
          <p:cNvCxnSpPr>
            <a:cxnSpLocks/>
          </p:cNvCxnSpPr>
          <p:nvPr/>
        </p:nvCxnSpPr>
        <p:spPr>
          <a:xfrm>
            <a:off x="9137652" y="3111803"/>
            <a:ext cx="32392" cy="1515952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BA105EA0-56D2-C8EF-61DA-E3990AA13875}"/>
              </a:ext>
            </a:extLst>
          </p:cNvPr>
          <p:cNvSpPr/>
          <p:nvPr/>
        </p:nvSpPr>
        <p:spPr>
          <a:xfrm>
            <a:off x="9259899" y="2604251"/>
            <a:ext cx="632125" cy="997634"/>
          </a:xfrm>
          <a:prstGeom prst="arc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F21F88FE-9192-2671-1AD5-8E0458D5579E}"/>
              </a:ext>
            </a:extLst>
          </p:cNvPr>
          <p:cNvSpPr txBox="1">
            <a:spLocks/>
          </p:cNvSpPr>
          <p:nvPr/>
        </p:nvSpPr>
        <p:spPr>
          <a:xfrm>
            <a:off x="7466985" y="4701148"/>
            <a:ext cx="281645" cy="393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1600" dirty="0">
                <a:solidFill>
                  <a:srgbClr val="1F1F1F"/>
                </a:solidFill>
              </a:rPr>
              <a:t>0</a:t>
            </a:r>
            <a:endParaRPr lang="en-IN" sz="1600" b="0" i="0" u="none" strike="noStrike" dirty="0">
              <a:solidFill>
                <a:srgbClr val="1F1F1F"/>
              </a:solidFill>
              <a:effectLst/>
            </a:endParaRP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endParaRPr lang="en-US" sz="1600" u="sng" dirty="0">
              <a:solidFill>
                <a:schemeClr val="tx1"/>
              </a:solidFill>
            </a:endParaRPr>
          </a:p>
          <a:p>
            <a:pPr marL="0" indent="0">
              <a:buClr>
                <a:srgbClr val="0972E2"/>
              </a:buClr>
              <a:buFont typeface="Wingdings 3" charset="2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Content Placeholder 3">
                <a:extLst>
                  <a:ext uri="{FF2B5EF4-FFF2-40B4-BE49-F238E27FC236}">
                    <a16:creationId xmlns:a16="http://schemas.microsoft.com/office/drawing/2014/main" id="{34834DAB-E8F6-F886-FF33-F7DBE9FBAE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29762" y="4693233"/>
                <a:ext cx="423721" cy="34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" name="Content Placeholder 3">
                <a:extLst>
                  <a:ext uri="{FF2B5EF4-FFF2-40B4-BE49-F238E27FC236}">
                    <a16:creationId xmlns:a16="http://schemas.microsoft.com/office/drawing/2014/main" id="{34834DAB-E8F6-F886-FF33-F7DBE9FBA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9762" y="4693233"/>
                <a:ext cx="423721" cy="34856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Content Placeholder 3">
            <a:extLst>
              <a:ext uri="{FF2B5EF4-FFF2-40B4-BE49-F238E27FC236}">
                <a16:creationId xmlns:a16="http://schemas.microsoft.com/office/drawing/2014/main" id="{C52FCF56-9444-AE25-709A-18D0DF510A37}"/>
              </a:ext>
            </a:extLst>
          </p:cNvPr>
          <p:cNvSpPr txBox="1">
            <a:spLocks/>
          </p:cNvSpPr>
          <p:nvPr/>
        </p:nvSpPr>
        <p:spPr>
          <a:xfrm>
            <a:off x="10929513" y="4723803"/>
            <a:ext cx="281645" cy="393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1600" b="0" i="0" u="none" strike="noStrike" dirty="0">
                <a:solidFill>
                  <a:srgbClr val="1F1F1F"/>
                </a:solidFill>
                <a:effectLst/>
              </a:rPr>
              <a:t>X</a:t>
            </a: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endParaRPr lang="en-US" sz="1600" u="sng" dirty="0">
              <a:solidFill>
                <a:schemeClr val="tx1"/>
              </a:solidFill>
            </a:endParaRPr>
          </a:p>
          <a:p>
            <a:pPr marL="0" indent="0">
              <a:buClr>
                <a:srgbClr val="0972E2"/>
              </a:buClr>
              <a:buFont typeface="Wingdings 3" charset="2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ontent Placeholder 3">
                <a:extLst>
                  <a:ext uri="{FF2B5EF4-FFF2-40B4-BE49-F238E27FC236}">
                    <a16:creationId xmlns:a16="http://schemas.microsoft.com/office/drawing/2014/main" id="{63D4589A-3204-29CB-8B69-509BACA5C9E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83107" y="1714668"/>
                <a:ext cx="515100" cy="39388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2" name="Content Placeholder 3">
                <a:extLst>
                  <a:ext uri="{FF2B5EF4-FFF2-40B4-BE49-F238E27FC236}">
                    <a16:creationId xmlns:a16="http://schemas.microsoft.com/office/drawing/2014/main" id="{63D4589A-3204-29CB-8B69-509BACA5C9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3107" y="1714668"/>
                <a:ext cx="515100" cy="3938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1635BF7-8913-D3BF-912E-28CAF8BF4767}"/>
                  </a:ext>
                </a:extLst>
              </p:cNvPr>
              <p:cNvSpPr txBox="1"/>
              <p:nvPr/>
            </p:nvSpPr>
            <p:spPr>
              <a:xfrm>
                <a:off x="9875514" y="2512661"/>
                <a:ext cx="20069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1635BF7-8913-D3BF-912E-28CAF8BF47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75514" y="2512661"/>
                <a:ext cx="200696" cy="276999"/>
              </a:xfrm>
              <a:prstGeom prst="rect">
                <a:avLst/>
              </a:prstGeom>
              <a:blipFill>
                <a:blip r:embed="rId7"/>
                <a:stretch>
                  <a:fillRect l="-23529" r="-17647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Content Placeholder 3">
                <a:extLst>
                  <a:ext uri="{FF2B5EF4-FFF2-40B4-BE49-F238E27FC236}">
                    <a16:creationId xmlns:a16="http://schemas.microsoft.com/office/drawing/2014/main" id="{F88DF2BA-D353-AE0F-27A3-A07C3116804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49407" y="2958467"/>
                <a:ext cx="426866" cy="34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IN" sz="1600" dirty="0">
                    <a:solidFill>
                      <a:srgbClr val="1F1F1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Content Placeholder 3">
                <a:extLst>
                  <a:ext uri="{FF2B5EF4-FFF2-40B4-BE49-F238E27FC236}">
                    <a16:creationId xmlns:a16="http://schemas.microsoft.com/office/drawing/2014/main" id="{F88DF2BA-D353-AE0F-27A3-A07C311680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9407" y="2958467"/>
                <a:ext cx="426866" cy="348567"/>
              </a:xfrm>
              <a:prstGeom prst="rect">
                <a:avLst/>
              </a:prstGeom>
              <a:blipFill>
                <a:blip r:embed="rId8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D66B1696-A9D5-F31F-BFFB-D436C75B8F3B}"/>
              </a:ext>
            </a:extLst>
          </p:cNvPr>
          <p:cNvSpPr txBox="1">
            <a:spLocks/>
          </p:cNvSpPr>
          <p:nvPr/>
        </p:nvSpPr>
        <p:spPr>
          <a:xfrm>
            <a:off x="7305823" y="1576841"/>
            <a:ext cx="286042" cy="348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1600" b="0" i="0" u="none" strike="noStrike" dirty="0">
                <a:solidFill>
                  <a:srgbClr val="1F1F1F"/>
                </a:solidFill>
                <a:effectLst/>
              </a:rPr>
              <a:t>Y</a:t>
            </a: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endParaRPr lang="en-US" sz="1600" u="sng" dirty="0">
              <a:solidFill>
                <a:schemeClr val="tx1"/>
              </a:solidFill>
            </a:endParaRPr>
          </a:p>
          <a:p>
            <a:pPr marL="0" indent="0">
              <a:buClr>
                <a:srgbClr val="0972E2"/>
              </a:buClr>
              <a:buFont typeface="Wingdings 3" charset="2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Content Placeholder 3">
                <a:extLst>
                  <a:ext uri="{FF2B5EF4-FFF2-40B4-BE49-F238E27FC236}">
                    <a16:creationId xmlns:a16="http://schemas.microsoft.com/office/drawing/2014/main" id="{554C6E60-88F5-5348-907B-4633DA78FB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430349" y="2920398"/>
                <a:ext cx="997651" cy="34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10000"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1600" i="1" dirty="0" smtClean="0">
                          <a:latin typeface="Cambria Math" panose="02040503050406030204" pitchFamily="18" charset="0"/>
                        </a:rPr>
                        <m:t> ⋅</m:t>
                      </m:r>
                      <m:r>
                        <m:rPr>
                          <m:sty m:val="p"/>
                        </m:rPr>
                        <a:rPr lang="en-US" sz="1600" i="1" dirty="0" smtClean="0"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7" name="Content Placeholder 3">
                <a:extLst>
                  <a:ext uri="{FF2B5EF4-FFF2-40B4-BE49-F238E27FC236}">
                    <a16:creationId xmlns:a16="http://schemas.microsoft.com/office/drawing/2014/main" id="{554C6E60-88F5-5348-907B-4633DA78FB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0349" y="2920398"/>
                <a:ext cx="997651" cy="34856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F7BC1F-DDF4-80C0-EB90-1C965A11E9A6}"/>
              </a:ext>
            </a:extLst>
          </p:cNvPr>
          <p:cNvCxnSpPr>
            <a:cxnSpLocks/>
          </p:cNvCxnSpPr>
          <p:nvPr/>
        </p:nvCxnSpPr>
        <p:spPr>
          <a:xfrm>
            <a:off x="9109357" y="2020123"/>
            <a:ext cx="28295" cy="1077612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Content Placeholder 3">
                <a:extLst>
                  <a:ext uri="{FF2B5EF4-FFF2-40B4-BE49-F238E27FC236}">
                    <a16:creationId xmlns:a16="http://schemas.microsoft.com/office/drawing/2014/main" id="{5C3390A9-6532-FFA4-BB3A-5F9925934A0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55022" y="1690939"/>
                <a:ext cx="997651" cy="34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10000"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1600" i="1" dirty="0" smtClean="0">
                          <a:latin typeface="Cambria Math" panose="02040503050406030204" pitchFamily="18" charset="0"/>
                        </a:rPr>
                        <m:t> ⋅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𝑠𝑖𝑛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7" name="Content Placeholder 3">
                <a:extLst>
                  <a:ext uri="{FF2B5EF4-FFF2-40B4-BE49-F238E27FC236}">
                    <a16:creationId xmlns:a16="http://schemas.microsoft.com/office/drawing/2014/main" id="{5C3390A9-6532-FFA4-BB3A-5F9925934A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5022" y="1690939"/>
                <a:ext cx="997651" cy="348567"/>
              </a:xfrm>
              <a:prstGeom prst="rect">
                <a:avLst/>
              </a:prstGeom>
              <a:blipFill>
                <a:blip r:embed="rId10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Circular Arrow 50">
            <a:extLst>
              <a:ext uri="{FF2B5EF4-FFF2-40B4-BE49-F238E27FC236}">
                <a16:creationId xmlns:a16="http://schemas.microsoft.com/office/drawing/2014/main" id="{21C422DF-99F9-FFFE-75F0-415AD0B091A4}"/>
              </a:ext>
            </a:extLst>
          </p:cNvPr>
          <p:cNvSpPr/>
          <p:nvPr/>
        </p:nvSpPr>
        <p:spPr>
          <a:xfrm rot="6835191">
            <a:off x="8887153" y="2827382"/>
            <a:ext cx="420012" cy="548638"/>
          </a:xfrm>
          <a:prstGeom prst="circular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Content Placeholder 3">
                <a:extLst>
                  <a:ext uri="{FF2B5EF4-FFF2-40B4-BE49-F238E27FC236}">
                    <a16:creationId xmlns:a16="http://schemas.microsoft.com/office/drawing/2014/main" id="{4A5CF819-C771-E63F-1EF9-83C47D999B4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196931" y="3101588"/>
                <a:ext cx="423721" cy="34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dirty="0" smtClean="0">
                          <a:latin typeface="Cambria Math" panose="02040503050406030204" pitchFamily="18" charset="0"/>
                        </a:rPr>
                        <m:t>𝜔</m:t>
                      </m:r>
                    </m:oMath>
                  </m:oMathPara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2" name="Content Placeholder 3">
                <a:extLst>
                  <a:ext uri="{FF2B5EF4-FFF2-40B4-BE49-F238E27FC236}">
                    <a16:creationId xmlns:a16="http://schemas.microsoft.com/office/drawing/2014/main" id="{4A5CF819-C771-E63F-1EF9-83C47D999B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6931" y="3101588"/>
                <a:ext cx="423721" cy="34856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TextBox 53">
            <a:extLst>
              <a:ext uri="{FF2B5EF4-FFF2-40B4-BE49-F238E27FC236}">
                <a16:creationId xmlns:a16="http://schemas.microsoft.com/office/drawing/2014/main" id="{F2080711-C405-2EBF-A011-7DBD117F377B}"/>
              </a:ext>
            </a:extLst>
          </p:cNvPr>
          <p:cNvSpPr txBox="1"/>
          <p:nvPr/>
        </p:nvSpPr>
        <p:spPr>
          <a:xfrm>
            <a:off x="7651495" y="5209697"/>
            <a:ext cx="3776505" cy="4148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i="1" dirty="0">
                <a:cs typeface="Times New Roman" panose="02020603050405020304" pitchFamily="18" charset="0"/>
              </a:rPr>
              <a:t>Fig.1 : Kinematic Model of Unicycle  </a:t>
            </a:r>
          </a:p>
        </p:txBody>
      </p:sp>
    </p:spTree>
    <p:extLst>
      <p:ext uri="{BB962C8B-B14F-4D97-AF65-F5344CB8AC3E}">
        <p14:creationId xmlns:p14="http://schemas.microsoft.com/office/powerpoint/2010/main" val="1489842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EEC62B-93CE-3F7A-AD3D-ECB9DAB83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3788" y="482954"/>
            <a:ext cx="5270308" cy="2050285"/>
          </a:xfrm>
        </p:spPr>
        <p:txBody>
          <a:bodyPr>
            <a:normAutofit/>
          </a:bodyPr>
          <a:lstStyle/>
          <a:p>
            <a:r>
              <a:rPr lang="en-US" b="1" dirty="0"/>
              <a:t>Differential Drive WMR :</a:t>
            </a:r>
            <a:endParaRPr lang="en-US" sz="1600" i="1" dirty="0"/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600" i="1" dirty="0">
                <a:solidFill>
                  <a:srgbClr val="202122"/>
                </a:solidFill>
              </a:rPr>
              <a:t>A</a:t>
            </a:r>
            <a:r>
              <a:rPr lang="en-IN" sz="1600" i="1" u="none" strike="noStrike" dirty="0">
                <a:solidFill>
                  <a:srgbClr val="202122"/>
                </a:solidFill>
                <a:effectLst/>
              </a:rPr>
              <a:t> wheeled mobile robot whose movement is based on two separately drive wheels placed on either side of the robot body.</a:t>
            </a:r>
            <a:endParaRPr lang="en-US" sz="1600" i="1" dirty="0"/>
          </a:p>
          <a:p>
            <a:pPr>
              <a:buFont typeface="Wingdings" pitchFamily="2" charset="2"/>
              <a:buChar char="Ø"/>
            </a:pPr>
            <a:r>
              <a:rPr lang="en-US" sz="1600" i="1" dirty="0"/>
              <a:t>Kinematics are as follows 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8EFF13-4727-45DF-B5A7-FA85AFF636B9}"/>
                  </a:ext>
                </a:extLst>
              </p:cNvPr>
              <p:cNvSpPr txBox="1"/>
              <p:nvPr/>
            </p:nvSpPr>
            <p:spPr>
              <a:xfrm>
                <a:off x="2663687" y="2582738"/>
                <a:ext cx="4139953" cy="4725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acc>
                      <m:r>
                        <a:rPr lang="en-IN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 = </m:t>
                      </m:r>
                      <m:f>
                        <m:f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r>
                        <a:rPr lang="en-IN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 </m:t>
                      </m:r>
                      <m:d>
                        <m:dPr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 </m:t>
                          </m:r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 ⋅ </m:t>
                          </m:r>
                          <m:func>
                            <m:func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𝑐𝑜𝑠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</m:d>
                            </m:e>
                          </m:func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 + </m:t>
                          </m:r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 ⋅ </m:t>
                          </m:r>
                          <m:func>
                            <m:funcPr>
                              <m:ctrlPr>
                                <a:rPr lang="en-IN" sz="180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𝑐𝑜𝑠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IN" sz="1800" i="1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8EFF13-4727-45DF-B5A7-FA85AFF636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3687" y="2582738"/>
                <a:ext cx="4139953" cy="472565"/>
              </a:xfrm>
              <a:prstGeom prst="rect">
                <a:avLst/>
              </a:prstGeom>
              <a:blipFill>
                <a:blip r:embed="rId2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F116AEE-93D8-FFAD-2E89-8484C31B625B}"/>
                  </a:ext>
                </a:extLst>
              </p:cNvPr>
              <p:cNvSpPr txBox="1"/>
              <p:nvPr/>
            </p:nvSpPr>
            <p:spPr>
              <a:xfrm>
                <a:off x="2663687" y="3134229"/>
                <a:ext cx="3609865" cy="4725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acc>
                      <m:r>
                        <a:rPr lang="en-IN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 </m:t>
                      </m:r>
                      <m:f>
                        <m:f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IN" sz="18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⋅</m:t>
                          </m:r>
                          <m:func>
                            <m:func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sz="18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</m:d>
                            </m:e>
                          </m:func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  <m:r>
                            <a:rPr lang="en-IN" sz="18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⋅</m:t>
                          </m:r>
                          <m:func>
                            <m:func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sz="18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IN" sz="1800" i="1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F116AEE-93D8-FFAD-2E89-8484C31B62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3687" y="3134229"/>
                <a:ext cx="3609865" cy="472565"/>
              </a:xfrm>
              <a:prstGeom prst="rect">
                <a:avLst/>
              </a:prstGeom>
              <a:blipFill>
                <a:blip r:embed="rId3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5B19E93-4545-8D34-A84B-CAE244C908DE}"/>
                  </a:ext>
                </a:extLst>
              </p:cNvPr>
              <p:cNvSpPr txBox="1"/>
              <p:nvPr/>
            </p:nvSpPr>
            <p:spPr>
              <a:xfrm>
                <a:off x="2835965" y="3739314"/>
                <a:ext cx="1780659" cy="4743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IN" sz="18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ϕ</m:t>
                          </m:r>
                        </m:e>
                      </m:acc>
                      <m:r>
                        <a:rPr lang="en-IN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𝑎</m:t>
                          </m:r>
                        </m:den>
                      </m:f>
                      <m:d>
                        <m:d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IN" sz="1800" i="1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5B19E93-4545-8D34-A84B-CAE244C908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5965" y="3739314"/>
                <a:ext cx="1780659" cy="474361"/>
              </a:xfrm>
              <a:prstGeom prst="rect">
                <a:avLst/>
              </a:prstGeom>
              <a:blipFill>
                <a:blip r:embed="rId4"/>
                <a:stretch>
                  <a:fillRect l="-2128"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94EFE1C-D46A-FC5E-A340-2917A05DE517}"/>
                  </a:ext>
                </a:extLst>
              </p:cNvPr>
              <p:cNvSpPr txBox="1"/>
              <p:nvPr/>
            </p:nvSpPr>
            <p:spPr>
              <a:xfrm>
                <a:off x="1791219" y="4370570"/>
                <a:ext cx="6072588" cy="23757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N" sz="1600" i="1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Here,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IN" sz="16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IN" sz="16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16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IN" sz="16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𝑞</m:t>
                            </m:r>
                          </m:sub>
                        </m:sSub>
                      </m:e>
                    </m:acc>
                    <m:r>
                      <a:rPr lang="en-IN" sz="16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 </m:t>
                    </m:r>
                  </m:oMath>
                </a14:m>
                <a:r>
                  <a:rPr lang="en-IN" sz="1600" i="1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= </a:t>
                </a:r>
                <a:r>
                  <a:rPr lang="en-IN" sz="1600" i="1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change in position of the robot in x direction</a:t>
                </a:r>
              </a:p>
              <a:p>
                <a:pPr>
                  <a:lnSpc>
                    <a:spcPct val="150000"/>
                  </a:lnSpc>
                </a:pPr>
                <a:r>
                  <a:rPr lang="en-IN" sz="1600" i="1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	 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IN" sz="16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IN" sz="16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16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IN" sz="16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𝑞</m:t>
                            </m:r>
                          </m:sub>
                        </m:sSub>
                      </m:e>
                    </m:acc>
                    <m:r>
                      <a:rPr lang="en-US" sz="16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IN" sz="1600" i="1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= change in  </a:t>
                </a:r>
                <a:r>
                  <a:rPr lang="en-IN" sz="1600" i="1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position of the robot in y direction</a:t>
                </a:r>
              </a:p>
              <a:p>
                <a:pPr>
                  <a:lnSpc>
                    <a:spcPct val="150000"/>
                  </a:lnSpc>
                </a:pPr>
                <a:r>
                  <a:rPr lang="en-IN" sz="1600" i="1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	 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IN" sz="16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IN" sz="16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ϕ</m:t>
                        </m:r>
                      </m:e>
                    </m:acc>
                  </m:oMath>
                </a14:m>
                <a:r>
                  <a:rPr lang="en-IN" sz="1600" i="1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N" sz="1600" i="1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=</a:t>
                </a:r>
                <a:r>
                  <a:rPr lang="en-IN" sz="1600" i="1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change in orientation angle of the robot </a:t>
                </a:r>
              </a:p>
              <a:p>
                <a:pPr>
                  <a:lnSpc>
                    <a:spcPct val="150000"/>
                  </a:lnSpc>
                </a:pPr>
                <a:r>
                  <a:rPr lang="en-IN" sz="1600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	  </a:t>
                </a:r>
                <a14:m>
                  <m:oMath xmlns:m="http://schemas.openxmlformats.org/officeDocument/2006/math">
                    <m:r>
                      <a:rPr lang="en-IN" sz="1600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IN" sz="1600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 </m:t>
                    </m:r>
                  </m:oMath>
                </a14:m>
                <a:r>
                  <a:rPr lang="en-IN" sz="1600" i="1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= radius of each wheel of the robot </a:t>
                </a:r>
              </a:p>
              <a:p>
                <a:pPr>
                  <a:lnSpc>
                    <a:spcPct val="150000"/>
                  </a:lnSpc>
                </a:pPr>
                <a:r>
                  <a:rPr lang="en-IN" sz="1600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	  </a:t>
                </a:r>
                <a14:m>
                  <m:oMath xmlns:m="http://schemas.openxmlformats.org/officeDocument/2006/math">
                    <m:r>
                      <a:rPr lang="en-IN" sz="160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𝑎</m:t>
                    </m:r>
                  </m:oMath>
                </a14:m>
                <a:r>
                  <a:rPr lang="en-IN" sz="1600" i="1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N" sz="1600" i="1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=</a:t>
                </a:r>
                <a:r>
                  <a:rPr lang="en-IN" sz="1600" i="1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separation between the two wheels </a:t>
                </a:r>
              </a:p>
              <a:p>
                <a:pPr>
                  <a:lnSpc>
                    <a:spcPct val="150000"/>
                  </a:lnSpc>
                </a:pPr>
                <a:endParaRPr lang="en-US" sz="1600" i="1" dirty="0"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94EFE1C-D46A-FC5E-A340-2917A05DE5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1219" y="4370570"/>
                <a:ext cx="6072588" cy="2375715"/>
              </a:xfrm>
              <a:prstGeom prst="rect">
                <a:avLst/>
              </a:prstGeom>
              <a:blipFill>
                <a:blip r:embed="rId5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E35D63A-9D5D-0ECE-6EA2-E48BCC548360}"/>
              </a:ext>
            </a:extLst>
          </p:cNvPr>
          <p:cNvCxnSpPr>
            <a:cxnSpLocks/>
          </p:cNvCxnSpPr>
          <p:nvPr/>
        </p:nvCxnSpPr>
        <p:spPr>
          <a:xfrm flipV="1">
            <a:off x="8187397" y="1392707"/>
            <a:ext cx="0" cy="30882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6E30AF0D-53D8-EA0E-C04B-C7C79EF217C2}"/>
              </a:ext>
            </a:extLst>
          </p:cNvPr>
          <p:cNvCxnSpPr>
            <a:cxnSpLocks/>
          </p:cNvCxnSpPr>
          <p:nvPr/>
        </p:nvCxnSpPr>
        <p:spPr>
          <a:xfrm>
            <a:off x="8187397" y="4495027"/>
            <a:ext cx="362946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D40C8809-1B16-6F93-4329-4BF1397EB775}"/>
              </a:ext>
            </a:extLst>
          </p:cNvPr>
          <p:cNvSpPr/>
          <p:nvPr/>
        </p:nvSpPr>
        <p:spPr>
          <a:xfrm rot="2306682">
            <a:off x="9509760" y="2222695"/>
            <a:ext cx="590843" cy="1147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rminator 67">
            <a:extLst>
              <a:ext uri="{FF2B5EF4-FFF2-40B4-BE49-F238E27FC236}">
                <a16:creationId xmlns:a16="http://schemas.microsoft.com/office/drawing/2014/main" id="{1BBDA4E1-35D0-CF03-0D79-253AC6FCE974}"/>
              </a:ext>
            </a:extLst>
          </p:cNvPr>
          <p:cNvSpPr/>
          <p:nvPr/>
        </p:nvSpPr>
        <p:spPr>
          <a:xfrm rot="2306682">
            <a:off x="10031159" y="2746159"/>
            <a:ext cx="151713" cy="573864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rminator 68">
            <a:extLst>
              <a:ext uri="{FF2B5EF4-FFF2-40B4-BE49-F238E27FC236}">
                <a16:creationId xmlns:a16="http://schemas.microsoft.com/office/drawing/2014/main" id="{A69309F7-DA41-0D2D-F1A7-C870E00021E8}"/>
              </a:ext>
            </a:extLst>
          </p:cNvPr>
          <p:cNvSpPr/>
          <p:nvPr/>
        </p:nvSpPr>
        <p:spPr>
          <a:xfrm rot="2306682">
            <a:off x="9434254" y="2271694"/>
            <a:ext cx="159984" cy="573864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E15F3006-BBED-4AE1-6F4E-3346C5159173}"/>
              </a:ext>
            </a:extLst>
          </p:cNvPr>
          <p:cNvSpPr/>
          <p:nvPr/>
        </p:nvSpPr>
        <p:spPr>
          <a:xfrm flipV="1">
            <a:off x="9727163" y="2734884"/>
            <a:ext cx="113902" cy="12479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95E124F0-9299-B545-5685-B87A56918D31}"/>
              </a:ext>
            </a:extLst>
          </p:cNvPr>
          <p:cNvCxnSpPr>
            <a:stCxn id="70" idx="5"/>
          </p:cNvCxnSpPr>
          <p:nvPr/>
        </p:nvCxnSpPr>
        <p:spPr>
          <a:xfrm flipV="1">
            <a:off x="9824384" y="1786597"/>
            <a:ext cx="782656" cy="9665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E9193A8-FF05-F678-898E-471D4C553835}"/>
              </a:ext>
            </a:extLst>
          </p:cNvPr>
          <p:cNvCxnSpPr>
            <a:cxnSpLocks/>
          </p:cNvCxnSpPr>
          <p:nvPr/>
        </p:nvCxnSpPr>
        <p:spPr>
          <a:xfrm>
            <a:off x="9273193" y="2362973"/>
            <a:ext cx="1071637" cy="846952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09ECB3D-49E9-91D8-0B8F-31E1686AC883}"/>
              </a:ext>
            </a:extLst>
          </p:cNvPr>
          <p:cNvCxnSpPr>
            <a:cxnSpLocks/>
          </p:cNvCxnSpPr>
          <p:nvPr/>
        </p:nvCxnSpPr>
        <p:spPr>
          <a:xfrm flipH="1">
            <a:off x="8317777" y="2783211"/>
            <a:ext cx="1465658" cy="186979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C7C3775-FD6E-54D7-6ED1-F81ADA386ACF}"/>
              </a:ext>
            </a:extLst>
          </p:cNvPr>
          <p:cNvCxnSpPr>
            <a:cxnSpLocks/>
          </p:cNvCxnSpPr>
          <p:nvPr/>
        </p:nvCxnSpPr>
        <p:spPr>
          <a:xfrm flipV="1">
            <a:off x="8187397" y="2799195"/>
            <a:ext cx="1594783" cy="33895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028CA9E-0C9D-4AE7-F767-21A344AF5F92}"/>
              </a:ext>
            </a:extLst>
          </p:cNvPr>
          <p:cNvCxnSpPr>
            <a:cxnSpLocks/>
          </p:cNvCxnSpPr>
          <p:nvPr/>
        </p:nvCxnSpPr>
        <p:spPr>
          <a:xfrm flipH="1" flipV="1">
            <a:off x="9771980" y="2799195"/>
            <a:ext cx="38336" cy="1653628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2" name="Circular Arrow 91">
            <a:extLst>
              <a:ext uri="{FF2B5EF4-FFF2-40B4-BE49-F238E27FC236}">
                <a16:creationId xmlns:a16="http://schemas.microsoft.com/office/drawing/2014/main" id="{2FA650A0-7212-88C8-B67E-C0F2DB5757EA}"/>
              </a:ext>
            </a:extLst>
          </p:cNvPr>
          <p:cNvSpPr/>
          <p:nvPr/>
        </p:nvSpPr>
        <p:spPr>
          <a:xfrm rot="7408468">
            <a:off x="9157526" y="2213912"/>
            <a:ext cx="238028" cy="298307"/>
          </a:xfrm>
          <a:prstGeom prst="circular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3" name="Circular Arrow 92">
            <a:extLst>
              <a:ext uri="{FF2B5EF4-FFF2-40B4-BE49-F238E27FC236}">
                <a16:creationId xmlns:a16="http://schemas.microsoft.com/office/drawing/2014/main" id="{C92727D1-4A7E-F09D-AEEA-ADA4300BD5D6}"/>
              </a:ext>
            </a:extLst>
          </p:cNvPr>
          <p:cNvSpPr/>
          <p:nvPr/>
        </p:nvSpPr>
        <p:spPr>
          <a:xfrm rot="18438597">
            <a:off x="10218225" y="3043735"/>
            <a:ext cx="238028" cy="298307"/>
          </a:xfrm>
          <a:prstGeom prst="circular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4" name="Content Placeholder 3">
                <a:extLst>
                  <a:ext uri="{FF2B5EF4-FFF2-40B4-BE49-F238E27FC236}">
                    <a16:creationId xmlns:a16="http://schemas.microsoft.com/office/drawing/2014/main" id="{9A8C724D-08EE-C732-7767-F12A8CD1448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926714" y="2049514"/>
                <a:ext cx="423721" cy="34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16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IN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IN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𝑙</m:t>
                          </m:r>
                        </m:sub>
                      </m:sSub>
                      <m:r>
                        <a:rPr lang="en-IN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 </m:t>
                      </m:r>
                    </m:oMath>
                  </m:oMathPara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4" name="Content Placeholder 3">
                <a:extLst>
                  <a:ext uri="{FF2B5EF4-FFF2-40B4-BE49-F238E27FC236}">
                    <a16:creationId xmlns:a16="http://schemas.microsoft.com/office/drawing/2014/main" id="{9A8C724D-08EE-C732-7767-F12A8CD144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6714" y="2049514"/>
                <a:ext cx="423721" cy="348567"/>
              </a:xfrm>
              <a:prstGeom prst="rect">
                <a:avLst/>
              </a:prstGeom>
              <a:blipFill>
                <a:blip r:embed="rId6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5" name="Content Placeholder 3">
                <a:extLst>
                  <a:ext uri="{FF2B5EF4-FFF2-40B4-BE49-F238E27FC236}">
                    <a16:creationId xmlns:a16="http://schemas.microsoft.com/office/drawing/2014/main" id="{E1F2A7A4-41C9-BBDA-3C93-86A20448F4F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291660" y="3101268"/>
                <a:ext cx="423721" cy="34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16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IN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IN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IN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 </m:t>
                      </m:r>
                    </m:oMath>
                  </m:oMathPara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5" name="Content Placeholder 3">
                <a:extLst>
                  <a:ext uri="{FF2B5EF4-FFF2-40B4-BE49-F238E27FC236}">
                    <a16:creationId xmlns:a16="http://schemas.microsoft.com/office/drawing/2014/main" id="{E1F2A7A4-41C9-BBDA-3C93-86A20448F4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1660" y="3101268"/>
                <a:ext cx="423721" cy="348567"/>
              </a:xfrm>
              <a:prstGeom prst="rect">
                <a:avLst/>
              </a:prstGeom>
              <a:blipFill>
                <a:blip r:embed="rId7"/>
                <a:stretch>
                  <a:fillRect r="-2941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Content Placeholder 3">
            <a:extLst>
              <a:ext uri="{FF2B5EF4-FFF2-40B4-BE49-F238E27FC236}">
                <a16:creationId xmlns:a16="http://schemas.microsoft.com/office/drawing/2014/main" id="{8331BFFA-7AF7-7C7A-E197-2A70AE378EBB}"/>
              </a:ext>
            </a:extLst>
          </p:cNvPr>
          <p:cNvSpPr txBox="1">
            <a:spLocks/>
          </p:cNvSpPr>
          <p:nvPr/>
        </p:nvSpPr>
        <p:spPr>
          <a:xfrm>
            <a:off x="11676039" y="4537232"/>
            <a:ext cx="281645" cy="393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1600" b="0" i="0" u="none" strike="noStrike" dirty="0">
                <a:solidFill>
                  <a:srgbClr val="1F1F1F"/>
                </a:solidFill>
                <a:effectLst/>
              </a:rPr>
              <a:t>X</a:t>
            </a: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endParaRPr lang="en-US" sz="1600" u="sng" dirty="0">
              <a:solidFill>
                <a:schemeClr val="tx1"/>
              </a:solidFill>
            </a:endParaRPr>
          </a:p>
          <a:p>
            <a:pPr marL="0" indent="0">
              <a:buClr>
                <a:srgbClr val="0972E2"/>
              </a:buClr>
              <a:buFont typeface="Wingdings 3" charset="2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7" name="Content Placeholder 3">
            <a:extLst>
              <a:ext uri="{FF2B5EF4-FFF2-40B4-BE49-F238E27FC236}">
                <a16:creationId xmlns:a16="http://schemas.microsoft.com/office/drawing/2014/main" id="{176DC31B-C78B-F88F-D741-5B19FE24B013}"/>
              </a:ext>
            </a:extLst>
          </p:cNvPr>
          <p:cNvSpPr txBox="1">
            <a:spLocks/>
          </p:cNvSpPr>
          <p:nvPr/>
        </p:nvSpPr>
        <p:spPr>
          <a:xfrm>
            <a:off x="7863807" y="1313712"/>
            <a:ext cx="286042" cy="348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1600" b="0" i="0" u="none" strike="noStrike" dirty="0">
                <a:solidFill>
                  <a:srgbClr val="1F1F1F"/>
                </a:solidFill>
                <a:effectLst/>
              </a:rPr>
              <a:t>Y</a:t>
            </a: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endParaRPr lang="en-US" sz="1600" u="sng" dirty="0">
              <a:solidFill>
                <a:schemeClr val="tx1"/>
              </a:solidFill>
            </a:endParaRPr>
          </a:p>
          <a:p>
            <a:pPr marL="0" indent="0">
              <a:buClr>
                <a:srgbClr val="0972E2"/>
              </a:buClr>
              <a:buFont typeface="Wingdings 3" charset="2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8" name="Content Placeholder 3">
            <a:extLst>
              <a:ext uri="{FF2B5EF4-FFF2-40B4-BE49-F238E27FC236}">
                <a16:creationId xmlns:a16="http://schemas.microsoft.com/office/drawing/2014/main" id="{CEF3B402-CB28-9EF4-DEAB-63D03E77663C}"/>
              </a:ext>
            </a:extLst>
          </p:cNvPr>
          <p:cNvSpPr txBox="1">
            <a:spLocks/>
          </p:cNvSpPr>
          <p:nvPr/>
        </p:nvSpPr>
        <p:spPr>
          <a:xfrm>
            <a:off x="8046574" y="4522630"/>
            <a:ext cx="281645" cy="393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1600" dirty="0">
                <a:solidFill>
                  <a:srgbClr val="1F1F1F"/>
                </a:solidFill>
              </a:rPr>
              <a:t>0</a:t>
            </a:r>
            <a:endParaRPr lang="en-IN" sz="1600" b="0" i="0" u="none" strike="noStrike" dirty="0">
              <a:solidFill>
                <a:srgbClr val="1F1F1F"/>
              </a:solidFill>
              <a:effectLst/>
            </a:endParaRPr>
          </a:p>
          <a:p>
            <a:pPr>
              <a:lnSpc>
                <a:spcPct val="150000"/>
              </a:lnSpc>
              <a:buClr>
                <a:srgbClr val="0972E2"/>
              </a:buClr>
              <a:buFont typeface="Wingdings" pitchFamily="2" charset="2"/>
              <a:buChar char="Ø"/>
            </a:pPr>
            <a:endParaRPr lang="en-US" sz="1600" u="sng" dirty="0">
              <a:solidFill>
                <a:schemeClr val="tx1"/>
              </a:solidFill>
            </a:endParaRPr>
          </a:p>
          <a:p>
            <a:pPr marL="0" indent="0">
              <a:buClr>
                <a:srgbClr val="0972E2"/>
              </a:buClr>
              <a:buFont typeface="Wingdings 3" charset="2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9" name="Arc 98">
            <a:extLst>
              <a:ext uri="{FF2B5EF4-FFF2-40B4-BE49-F238E27FC236}">
                <a16:creationId xmlns:a16="http://schemas.microsoft.com/office/drawing/2014/main" id="{2AD45742-CA84-BC78-1271-3D870840389C}"/>
              </a:ext>
            </a:extLst>
          </p:cNvPr>
          <p:cNvSpPr/>
          <p:nvPr/>
        </p:nvSpPr>
        <p:spPr>
          <a:xfrm>
            <a:off x="8526943" y="4023813"/>
            <a:ext cx="632125" cy="997634"/>
          </a:xfrm>
          <a:prstGeom prst="arc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F6EEB1C4-7E6A-562F-3EA9-370F8AD46BF2}"/>
                  </a:ext>
                </a:extLst>
              </p:cNvPr>
              <p:cNvSpPr txBox="1"/>
              <p:nvPr/>
            </p:nvSpPr>
            <p:spPr>
              <a:xfrm>
                <a:off x="9126448" y="4031132"/>
                <a:ext cx="22615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F6EEB1C4-7E6A-562F-3EA9-370F8AD46B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6448" y="4031132"/>
                <a:ext cx="226152" cy="276999"/>
              </a:xfrm>
              <a:prstGeom prst="rect">
                <a:avLst/>
              </a:prstGeom>
              <a:blipFill>
                <a:blip r:embed="rId8"/>
                <a:stretch>
                  <a:fillRect l="-31579" r="-26316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Content Placeholder 3">
                <a:extLst>
                  <a:ext uri="{FF2B5EF4-FFF2-40B4-BE49-F238E27FC236}">
                    <a16:creationId xmlns:a16="http://schemas.microsoft.com/office/drawing/2014/main" id="{7CAFFD7B-533E-3A2B-CB40-702C78221132}"/>
                  </a:ext>
                </a:extLst>
              </p:cNvPr>
              <p:cNvSpPr txBox="1">
                <a:spLocks/>
              </p:cNvSpPr>
              <p:nvPr/>
            </p:nvSpPr>
            <p:spPr>
              <a:xfrm rot="10800000" flipV="1">
                <a:off x="9609877" y="4461606"/>
                <a:ext cx="423721" cy="39388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16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IN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IN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𝑞</m:t>
                          </m:r>
                        </m:sub>
                      </m:sSub>
                    </m:oMath>
                  </m:oMathPara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1" name="Content Placeholder 3">
                <a:extLst>
                  <a:ext uri="{FF2B5EF4-FFF2-40B4-BE49-F238E27FC236}">
                    <a16:creationId xmlns:a16="http://schemas.microsoft.com/office/drawing/2014/main" id="{7CAFFD7B-533E-3A2B-CB40-702C782211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0800000" flipV="1">
                <a:off x="9609877" y="4461606"/>
                <a:ext cx="423721" cy="39388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Content Placeholder 3">
                <a:extLst>
                  <a:ext uri="{FF2B5EF4-FFF2-40B4-BE49-F238E27FC236}">
                    <a16:creationId xmlns:a16="http://schemas.microsoft.com/office/drawing/2014/main" id="{E587F6C4-2DAE-46E7-B248-DA9F2E3149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00122" y="2659255"/>
                <a:ext cx="426866" cy="34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IN" sz="1600" dirty="0">
                    <a:solidFill>
                      <a:srgbClr val="1F1F1F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6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6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IN" sz="16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𝑞</m:t>
                        </m:r>
                      </m:sub>
                    </m:sSub>
                  </m:oMath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2" name="Content Placeholder 3">
                <a:extLst>
                  <a:ext uri="{FF2B5EF4-FFF2-40B4-BE49-F238E27FC236}">
                    <a16:creationId xmlns:a16="http://schemas.microsoft.com/office/drawing/2014/main" id="{E587F6C4-2DAE-46E7-B248-DA9F2E3149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0122" y="2659255"/>
                <a:ext cx="426866" cy="34856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Content Placeholder 3">
                <a:extLst>
                  <a:ext uri="{FF2B5EF4-FFF2-40B4-BE49-F238E27FC236}">
                    <a16:creationId xmlns:a16="http://schemas.microsoft.com/office/drawing/2014/main" id="{9C3CDB9E-4E7B-9458-DC4E-9976736A87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629204" y="2409232"/>
                <a:ext cx="423721" cy="34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Font typeface="Wingdings 3" charset="2"/>
                  <a:buChar char="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IN" sz="1600" i="1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a:rPr lang="en-IN" sz="16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 </m:t>
                    </m:r>
                  </m:oMath>
                </a14:m>
                <a:endParaRPr lang="en-IN" sz="1600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>
                  <a:lnSpc>
                    <a:spcPct val="150000"/>
                  </a:lnSpc>
                  <a:buClr>
                    <a:srgbClr val="0972E2"/>
                  </a:buClr>
                  <a:buFont typeface="Wingdings" pitchFamily="2" charset="2"/>
                  <a:buChar char="Ø"/>
                </a:pPr>
                <a:endParaRPr lang="en-US" sz="1600" u="sng" dirty="0">
                  <a:solidFill>
                    <a:schemeClr val="tx1"/>
                  </a:solidFill>
                </a:endParaRPr>
              </a:p>
              <a:p>
                <a:pPr marL="0" indent="0">
                  <a:buClr>
                    <a:srgbClr val="0972E2"/>
                  </a:buClr>
                  <a:buFont typeface="Wingdings 3" charset="2"/>
                  <a:buNone/>
                </a:pP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3" name="Content Placeholder 3">
                <a:extLst>
                  <a:ext uri="{FF2B5EF4-FFF2-40B4-BE49-F238E27FC236}">
                    <a16:creationId xmlns:a16="http://schemas.microsoft.com/office/drawing/2014/main" id="{9C3CDB9E-4E7B-9458-DC4E-9976736A87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29204" y="2409232"/>
                <a:ext cx="423721" cy="348567"/>
              </a:xfrm>
              <a:prstGeom prst="rect">
                <a:avLst/>
              </a:prstGeom>
              <a:blipFill>
                <a:blip r:embed="rId11"/>
                <a:stretch>
                  <a:fillRect l="-8824" t="-3571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BAFCAA5E-A0EC-D885-EA0D-2BC9D3036F87}"/>
                  </a:ext>
                </a:extLst>
              </p:cNvPr>
              <p:cNvSpPr txBox="1"/>
              <p:nvPr/>
            </p:nvSpPr>
            <p:spPr>
              <a:xfrm>
                <a:off x="10598212" y="1540205"/>
                <a:ext cx="30851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8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𝑉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BAFCAA5E-A0EC-D885-EA0D-2BC9D3036F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98212" y="1540205"/>
                <a:ext cx="308519" cy="369332"/>
              </a:xfrm>
              <a:prstGeom prst="rect">
                <a:avLst/>
              </a:prstGeom>
              <a:blipFill>
                <a:blip r:embed="rId12"/>
                <a:stretch>
                  <a:fillRect r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9B860EE5-4B9C-14C3-C29E-B9799B7B99D8}"/>
              </a:ext>
            </a:extLst>
          </p:cNvPr>
          <p:cNvCxnSpPr>
            <a:cxnSpLocks/>
          </p:cNvCxnSpPr>
          <p:nvPr/>
        </p:nvCxnSpPr>
        <p:spPr>
          <a:xfrm flipH="1">
            <a:off x="9783435" y="2799195"/>
            <a:ext cx="1625463" cy="5759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1E96D205-6D1D-95C2-93D7-87AFABBC9F71}"/>
              </a:ext>
            </a:extLst>
          </p:cNvPr>
          <p:cNvCxnSpPr>
            <a:cxnSpLocks/>
          </p:cNvCxnSpPr>
          <p:nvPr/>
        </p:nvCxnSpPr>
        <p:spPr>
          <a:xfrm>
            <a:off x="9754044" y="1420843"/>
            <a:ext cx="16681" cy="1365092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2ED0C5DF-61B4-8368-0B4D-E1067977EC12}"/>
                  </a:ext>
                </a:extLst>
              </p:cNvPr>
              <p:cNvSpPr txBox="1"/>
              <p:nvPr/>
            </p:nvSpPr>
            <p:spPr>
              <a:xfrm>
                <a:off x="11286424" y="2737269"/>
                <a:ext cx="378326" cy="4057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acc>
                      <m:r>
                        <a:rPr lang="en-IN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2ED0C5DF-61B4-8368-0B4D-E1067977EC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86424" y="2737269"/>
                <a:ext cx="378326" cy="405752"/>
              </a:xfrm>
              <a:prstGeom prst="rect">
                <a:avLst/>
              </a:prstGeom>
              <a:blipFill>
                <a:blip r:embed="rId13"/>
                <a:stretch>
                  <a:fillRect r="-32258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EF03CCCF-7382-0D70-61E8-3B0E5E29E0A9}"/>
                  </a:ext>
                </a:extLst>
              </p:cNvPr>
              <p:cNvSpPr txBox="1"/>
              <p:nvPr/>
            </p:nvSpPr>
            <p:spPr>
              <a:xfrm>
                <a:off x="9736634" y="1328159"/>
                <a:ext cx="378326" cy="4057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acc>
                      <m:r>
                        <a:rPr lang="en-IN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EF03CCCF-7382-0D70-61E8-3B0E5E29E0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6634" y="1328159"/>
                <a:ext cx="378326" cy="405752"/>
              </a:xfrm>
              <a:prstGeom prst="rect">
                <a:avLst/>
              </a:prstGeom>
              <a:blipFill>
                <a:blip r:embed="rId14"/>
                <a:stretch>
                  <a:fillRect r="-25806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6" name="TextBox 115">
            <a:extLst>
              <a:ext uri="{FF2B5EF4-FFF2-40B4-BE49-F238E27FC236}">
                <a16:creationId xmlns:a16="http://schemas.microsoft.com/office/drawing/2014/main" id="{4ED89BAA-6B3E-30D3-10F0-E2F3C022DDB6}"/>
              </a:ext>
            </a:extLst>
          </p:cNvPr>
          <p:cNvSpPr txBox="1"/>
          <p:nvPr/>
        </p:nvSpPr>
        <p:spPr>
          <a:xfrm>
            <a:off x="8434607" y="5085652"/>
            <a:ext cx="2869187" cy="7841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i="1" dirty="0">
                <a:cs typeface="Times New Roman" panose="02020603050405020304" pitchFamily="18" charset="0"/>
              </a:rPr>
              <a:t>Fig.2 : Kinematic Model of Differential Drive WMR  </a:t>
            </a:r>
          </a:p>
        </p:txBody>
      </p:sp>
      <p:sp>
        <p:nvSpPr>
          <p:cNvPr id="117" name="Circular Arrow 116">
            <a:extLst>
              <a:ext uri="{FF2B5EF4-FFF2-40B4-BE49-F238E27FC236}">
                <a16:creationId xmlns:a16="http://schemas.microsoft.com/office/drawing/2014/main" id="{3F4E275E-D54F-72AA-2D06-913BCAE0572D}"/>
              </a:ext>
            </a:extLst>
          </p:cNvPr>
          <p:cNvSpPr/>
          <p:nvPr/>
        </p:nvSpPr>
        <p:spPr>
          <a:xfrm rot="13654311">
            <a:off x="9521145" y="2641427"/>
            <a:ext cx="423586" cy="420555"/>
          </a:xfrm>
          <a:prstGeom prst="circular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7ED3DA5B-05A7-0A29-CFB3-12A24442FCD5}"/>
                  </a:ext>
                </a:extLst>
              </p:cNvPr>
              <p:cNvSpPr txBox="1"/>
              <p:nvPr/>
            </p:nvSpPr>
            <p:spPr>
              <a:xfrm>
                <a:off x="9306372" y="2877408"/>
                <a:ext cx="227626" cy="28975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IN" sz="18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ϕ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7ED3DA5B-05A7-0A29-CFB3-12A24442FC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6372" y="2877408"/>
                <a:ext cx="227626" cy="289759"/>
              </a:xfrm>
              <a:prstGeom prst="rect">
                <a:avLst/>
              </a:prstGeom>
              <a:blipFill>
                <a:blip r:embed="rId15"/>
                <a:stretch>
                  <a:fillRect l="-26316" t="-8333" r="-31579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1059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68CAED-7BB9-3C4D-5430-48B110191D8B}"/>
                  </a:ext>
                </a:extLst>
              </p:cNvPr>
              <p:cNvSpPr txBox="1"/>
              <p:nvPr/>
            </p:nvSpPr>
            <p:spPr>
              <a:xfrm>
                <a:off x="1699805" y="436680"/>
                <a:ext cx="5433368" cy="28548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i="1" dirty="0">
                    <a:cs typeface="Times New Roman" panose="02020603050405020304" pitchFamily="18" charset="0"/>
                  </a:rPr>
                  <a:t>We know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b="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       </m:t>
                        </m:r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IN" sz="1800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⋅</m:t>
                    </m:r>
                    <m:acc>
                      <m:accPr>
                        <m:chr m:val="̇"/>
                        <m:ctrlPr>
                          <a:rPr lang="en-IN" sz="1600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IN" sz="1600" i="1" kern="10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IN" sz="1600" kern="10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θ</m:t>
                            </m:r>
                          </m:e>
                          <m:sub>
                            <m:r>
                              <a:rPr lang="en-IN" sz="1600" i="1" kern="10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</m:sSub>
                      </m:e>
                    </m:acc>
                    <m:r>
                      <a:rPr lang="en-IN" sz="1600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IN" sz="1600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 </m:t>
                    </m:r>
                    <m:sSub>
                      <m:sSubPr>
                        <m:ctrlPr>
                          <a:rPr lang="en-IN" sz="1600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600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en-IN" sz="1600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</m:sSub>
                    <m:r>
                      <a:rPr lang="en-IN" sz="1600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IN" sz="1600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IN" sz="1600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⋅</m:t>
                    </m:r>
                    <m:acc>
                      <m:accPr>
                        <m:chr m:val="̇"/>
                        <m:ctrlPr>
                          <a:rPr lang="en-IN" sz="1600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IN" sz="1600" i="1" kern="10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IN" sz="1600" kern="10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θ</m:t>
                            </m:r>
                          </m:e>
                          <m:sub>
                            <m:r>
                              <a:rPr lang="en-IN" sz="1600" i="1" kern="10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𝑙</m:t>
                            </m:r>
                          </m:sub>
                        </m:sSub>
                      </m:e>
                    </m:acc>
                  </m:oMath>
                </a14:m>
                <a:endParaRPr lang="en-US" sz="1600" i="1" dirty="0"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i="1" dirty="0">
                    <a:cs typeface="Times New Roman" panose="02020603050405020304" pitchFamily="18" charset="0"/>
                  </a:rPr>
                  <a:t>So, the above equations becomes </a:t>
                </a:r>
              </a:p>
              <a:p>
                <a:pPr>
                  <a:lnSpc>
                    <a:spcPct val="150000"/>
                  </a:lnSpc>
                </a:pPr>
                <a:endParaRPr lang="en-US" sz="1600" i="1" dirty="0"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IN" sz="180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acc>
                      <m:r>
                        <a:rPr lang="en-IN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sz="18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</m:d>
                            </m:e>
                          </m:func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sz="18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IN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acc>
                      <m:r>
                        <a:rPr lang="en-IN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sz="18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</m:d>
                            </m:e>
                          </m:func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IN" sz="18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IN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sz="18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IN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IN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IN" sz="18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ϕ</m:t>
                          </m:r>
                        </m:e>
                      </m:acc>
                      <m:r>
                        <a:rPr lang="en-IN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𝑎</m:t>
                          </m:r>
                        </m:den>
                      </m:f>
                      <m:d>
                        <m:dPr>
                          <m:ctrlP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IN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IN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IN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68CAED-7BB9-3C4D-5430-48B110191D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9805" y="436680"/>
                <a:ext cx="5433368" cy="2854820"/>
              </a:xfrm>
              <a:prstGeom prst="rect">
                <a:avLst/>
              </a:prstGeom>
              <a:blipFill>
                <a:blip r:embed="rId2"/>
                <a:stretch>
                  <a:fillRect l="-4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269174-675D-E9CF-AEA3-6661D77FD71A}"/>
                  </a:ext>
                </a:extLst>
              </p:cNvPr>
              <p:cNvSpPr txBox="1"/>
              <p:nvPr/>
            </p:nvSpPr>
            <p:spPr>
              <a:xfrm>
                <a:off x="6248398" y="2791791"/>
                <a:ext cx="3977828" cy="7842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N" sz="1600" i="1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Here,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6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6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en-IN" sz="16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r>
                      <a:rPr lang="en-IN" sz="16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IN" sz="1600" i="1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= velocity of the right wheel	  </a:t>
                </a:r>
              </a:p>
              <a:p>
                <a:pPr>
                  <a:lnSpc>
                    <a:spcPct val="150000"/>
                  </a:lnSpc>
                </a:pPr>
                <a:r>
                  <a:rPr lang="en-IN" sz="1600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	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6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6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en-IN" sz="16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</m:sSub>
                    <m:r>
                      <a:rPr lang="en-IN" sz="16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IN" sz="1600" i="1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= velocity of the left wheel</a:t>
                </a:r>
                <a:endParaRPr lang="en-US" sz="1600" i="1" dirty="0"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269174-675D-E9CF-AEA3-6661D77FD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8398" y="2791791"/>
                <a:ext cx="3977828" cy="784254"/>
              </a:xfrm>
              <a:prstGeom prst="rect">
                <a:avLst/>
              </a:prstGeom>
              <a:blipFill>
                <a:blip r:embed="rId3"/>
                <a:stretch>
                  <a:fillRect l="-955"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41FEDED-DFC6-1F5C-0865-5C662B410573}"/>
                  </a:ext>
                </a:extLst>
              </p:cNvPr>
              <p:cNvSpPr txBox="1"/>
              <p:nvPr/>
            </p:nvSpPr>
            <p:spPr>
              <a:xfrm>
                <a:off x="2570923" y="3981423"/>
                <a:ext cx="3977828" cy="102047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IN" i="1" kern="10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acc>
                              <m:accPr>
                                <m:chr m:val="̇"/>
                                <m:ctrlPr>
                                  <a:rPr lang="en-IN" i="1" kern="1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IN" i="1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IN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n-IN" i="1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e>
                            </m:acc>
                          </m:e>
                          <m:e>
                            <m:acc>
                              <m:accPr>
                                <m:chr m:val="̇"/>
                                <m:ctrlPr>
                                  <a:rPr lang="en-IN" i="1" kern="1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IN" i="1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IN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n-IN" i="1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e>
                            </m:acc>
                          </m:e>
                        </m:eqArr>
                      </m:e>
                    </m:d>
                  </m:oMath>
                </a14:m>
                <a:r>
                  <a:rPr lang="en-US" dirty="0"/>
                  <a:t>=</a:t>
                </a:r>
                <a:r>
                  <a:rPr lang="en-IN" kern="1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IN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IN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𝑟</m:t>
                        </m:r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IN" i="1" kern="10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IN" i="1" kern="10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mPr>
                          <m:mr>
                            <m:e>
                              <m:func>
                                <m:funcPr>
                                  <m:ctrlPr>
                                    <a:rPr lang="en-IN" i="1" kern="1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IN" kern="1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IN" i="1" kern="100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IN" kern="100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ϕ</m:t>
                                      </m:r>
                                    </m:e>
                                  </m:d>
                                </m:e>
                              </m:func>
                            </m:e>
                            <m:e>
                              <m:r>
                                <a:rPr lang="en-US" b="0" i="1" kern="10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IN" i="1" kern="100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IN" kern="1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IN" i="1" kern="100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IN" kern="100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ϕ</m:t>
                                      </m:r>
                                    </m:e>
                                  </m:d>
                                </m:e>
                              </m:func>
                              <m:func>
                                <m:funcPr>
                                  <m:ctrlPr>
                                    <a:rPr lang="en-IN" i="1" kern="100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a:rPr lang="en-US" b="0" i="1" kern="100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        </m:t>
                                  </m:r>
                                </m:fName>
                                <m:e>
                                  <m:r>
                                    <a:rPr lang="en-US" b="0" i="1" kern="100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</m:func>
                            </m:e>
                          </m:mr>
                          <m:mr>
                            <m:e>
                              <m:r>
                                <a:rPr lang="en-US" b="0" i="1" kern="10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𝑐𝑜𝑠</m:t>
                              </m:r>
                              <m:d>
                                <m:dPr>
                                  <m:ctrlPr>
                                    <a:rPr lang="en-IN" i="1" kern="1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IN" kern="1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</m:d>
                            </m:e>
                            <m:e>
                              <m:func>
                                <m:funcPr>
                                  <m:ctrlPr>
                                    <a:rPr lang="en-IN" i="1" kern="100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IN" kern="1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IN" i="1" kern="100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IN" kern="100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ϕ</m:t>
                                      </m:r>
                                    </m:e>
                                  </m:d>
                                </m:e>
                              </m:func>
                              <m:func>
                                <m:funcPr>
                                  <m:ctrlPr>
                                    <a:rPr lang="en-IN" i="1" kern="1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a:rPr lang="en-US" b="0" i="1" kern="100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. </m:t>
                                  </m:r>
                                  <m:r>
                                    <a:rPr lang="en-US" b="0" i="0" kern="100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    </m:t>
                                  </m:r>
                                </m:fName>
                                <m:e>
                                  <m:r>
                                    <a:rPr lang="en-US" b="0" i="1" kern="100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a:rPr lang="en-US" b="0" i="1" kern="100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</m:func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IN" i="1" kern="10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r>
                              <m:rPr>
                                <m:nor/>
                              </m:rPr>
                              <a:rPr lang="en-US" sz="1600" i="1" dirty="0">
                                <a:cs typeface="Times New Roman" panose="02020603050405020304" pitchFamily="18" charset="0"/>
                              </a:rPr>
                              <m:t> </m:t>
                            </m:r>
                            <m:acc>
                              <m:accPr>
                                <m:chr m:val="̇"/>
                                <m:ctrlPr>
                                  <a:rPr lang="en-IN" i="1" kern="1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IN" i="1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i="1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IN" i="1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𝑞</m:t>
                                    </m:r>
                                  </m:sub>
                                </m:sSub>
                              </m:e>
                            </m:acc>
                          </m:e>
                          <m:e>
                            <m:acc>
                              <m:accPr>
                                <m:chr m:val="̇"/>
                                <m:ctrlPr>
                                  <a:rPr lang="en-IN" i="1" kern="1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eqArr>
                                  <m:eqArrPr>
                                    <m:ctrlPr>
                                      <a:rPr lang="en-IN" i="1" kern="100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IN" i="1" kern="100"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IN" i="1" kern="100"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𝑌</m:t>
                                        </m:r>
                                      </m:e>
                                      <m:sub>
                                        <m:r>
                                          <a:rPr lang="en-IN" i="1" kern="100"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𝑞</m:t>
                                        </m:r>
                                      </m:sub>
                                    </m:sSub>
                                  </m:e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en-IN" i="1" kern="100"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IN" kern="100"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ϕ</m:t>
                                        </m:r>
                                      </m:e>
                                    </m:acc>
                                  </m:e>
                                </m:eqArr>
                              </m:e>
                            </m:acc>
                          </m:e>
                        </m:eqAr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41FEDED-DFC6-1F5C-0865-5C662B4105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0923" y="3981423"/>
                <a:ext cx="3977828" cy="1020472"/>
              </a:xfrm>
              <a:prstGeom prst="rect">
                <a:avLst/>
              </a:prstGeom>
              <a:blipFill>
                <a:blip r:embed="rId4"/>
                <a:stretch>
                  <a:fillRect t="-1220" b="-6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B41A0C0-A3BF-8FF1-D27C-C948578C2E02}"/>
              </a:ext>
            </a:extLst>
          </p:cNvPr>
          <p:cNvSpPr txBox="1"/>
          <p:nvPr/>
        </p:nvSpPr>
        <p:spPr>
          <a:xfrm>
            <a:off x="1532802" y="3566501"/>
            <a:ext cx="1674224" cy="414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600" i="1" kern="100" dirty="0">
                <a:ea typeface="Calibri" panose="020F0502020204030204" pitchFamily="34" charset="0"/>
                <a:cs typeface="Times New Roman" panose="02020603050405020304" pitchFamily="18" charset="0"/>
              </a:rPr>
              <a:t>In matrix form ,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AB43F2C-A217-D0EC-C299-9C9F41BDCC1D}"/>
              </a:ext>
            </a:extLst>
          </p:cNvPr>
          <p:cNvCxnSpPr>
            <a:cxnSpLocks/>
          </p:cNvCxnSpPr>
          <p:nvPr/>
        </p:nvCxnSpPr>
        <p:spPr>
          <a:xfrm flipH="1" flipV="1">
            <a:off x="4916557" y="5001895"/>
            <a:ext cx="2216616" cy="68992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98F7804-16A2-AF73-C7C5-80908C50D82C}"/>
              </a:ext>
            </a:extLst>
          </p:cNvPr>
          <p:cNvSpPr txBox="1"/>
          <p:nvPr/>
        </p:nvSpPr>
        <p:spPr>
          <a:xfrm>
            <a:off x="7330627" y="5587457"/>
            <a:ext cx="3138589" cy="41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600" i="1" kern="100" dirty="0">
                <a:ea typeface="Calibri" panose="020F0502020204030204" pitchFamily="34" charset="0"/>
                <a:cs typeface="Times New Roman" panose="02020603050405020304" pitchFamily="18" charset="0"/>
              </a:rPr>
              <a:t>TRANSFORMATION MATRIX</a:t>
            </a:r>
          </a:p>
        </p:txBody>
      </p:sp>
      <p:pic>
        <p:nvPicPr>
          <p:cNvPr id="1026" name="Picture 2" descr="Create and edit math equations with MathType | Wiris">
            <a:extLst>
              <a:ext uri="{FF2B5EF4-FFF2-40B4-BE49-F238E27FC236}">
                <a16:creationId xmlns:a16="http://schemas.microsoft.com/office/drawing/2014/main" id="{552D8E66-7E02-461D-3E84-1B07E6549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170" y="510363"/>
            <a:ext cx="1501200" cy="15012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F33C213-BC4D-6DC8-61C2-7A15C54E0F69}"/>
              </a:ext>
            </a:extLst>
          </p:cNvPr>
          <p:cNvSpPr txBox="1"/>
          <p:nvPr/>
        </p:nvSpPr>
        <p:spPr>
          <a:xfrm>
            <a:off x="8570421" y="2029555"/>
            <a:ext cx="2810152" cy="334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§"/>
            </a:pPr>
            <a:r>
              <a:rPr lang="en-IN" sz="1200" i="1" kern="100" dirty="0">
                <a:ea typeface="Calibri" panose="020F0502020204030204" pitchFamily="34" charset="0"/>
                <a:cs typeface="Times New Roman" panose="02020603050405020304" pitchFamily="18" charset="0"/>
              </a:rPr>
              <a:t>Helpful in writing these equations</a:t>
            </a:r>
          </a:p>
        </p:txBody>
      </p:sp>
    </p:spTree>
    <p:extLst>
      <p:ext uri="{BB962C8B-B14F-4D97-AF65-F5344CB8AC3E}">
        <p14:creationId xmlns:p14="http://schemas.microsoft.com/office/powerpoint/2010/main" val="4123964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30D5B4-ADD2-7025-8A68-D1E7E7F7B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456" y="75447"/>
            <a:ext cx="4973267" cy="442292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AkayaTelivigala" pitchFamily="2" charset="77"/>
                <a:cs typeface="AkayaTelivigala" pitchFamily="2" charset="77"/>
              </a:rPr>
              <a:t>SIMULINK MODEL of UNICYCLE :</a:t>
            </a:r>
            <a:endParaRPr lang="en-US" sz="2400" i="1" dirty="0">
              <a:latin typeface="AkayaTelivigala" pitchFamily="2" charset="77"/>
              <a:cs typeface="AkayaTelivigala" pitchFamily="2" charset="77"/>
            </a:endParaRPr>
          </a:p>
        </p:txBody>
      </p:sp>
      <p:pic>
        <p:nvPicPr>
          <p:cNvPr id="3" name="Picture 2" descr="A computer screen shot of a diagram&#10;&#10;Description automatically generated">
            <a:extLst>
              <a:ext uri="{FF2B5EF4-FFF2-40B4-BE49-F238E27FC236}">
                <a16:creationId xmlns:a16="http://schemas.microsoft.com/office/drawing/2014/main" id="{9B5ACD57-5919-1145-5325-332D407B3F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l="9844" t="39613" r="15490" b="10749"/>
          <a:stretch/>
        </p:blipFill>
        <p:spPr>
          <a:xfrm>
            <a:off x="168900" y="517739"/>
            <a:ext cx="12023099" cy="63402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362937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9107</TotalTime>
  <Words>737</Words>
  <Application>Microsoft Office PowerPoint</Application>
  <PresentationFormat>Widescreen</PresentationFormat>
  <Paragraphs>127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AkayaTelivigala</vt:lpstr>
      <vt:lpstr>Arial</vt:lpstr>
      <vt:lpstr>Calibri</vt:lpstr>
      <vt:lpstr>Cambria Math</vt:lpstr>
      <vt:lpstr>Century Gothic</vt:lpstr>
      <vt:lpstr>Times New Roman</vt:lpstr>
      <vt:lpstr>Wingdings</vt:lpstr>
      <vt:lpstr>Wingdings 3</vt:lpstr>
      <vt:lpstr>Wisp</vt:lpstr>
      <vt:lpstr> Presentation II on  Unicycle and Differential Drive WMR  EE 555 – Automation Lab</vt:lpstr>
      <vt:lpstr>INTRODUCTION</vt:lpstr>
      <vt:lpstr>PowerPoint Presentation</vt:lpstr>
      <vt:lpstr>Turtlebot Specifications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I   EE 555 – Automation Lab</dc:title>
  <dc:creator>Narendra Sona</dc:creator>
  <cp:lastModifiedBy>MEESALA GANESH</cp:lastModifiedBy>
  <cp:revision>38</cp:revision>
  <dcterms:created xsi:type="dcterms:W3CDTF">2024-02-08T18:41:45Z</dcterms:created>
  <dcterms:modified xsi:type="dcterms:W3CDTF">2024-09-04T08:03:17Z</dcterms:modified>
</cp:coreProperties>
</file>

<file path=docProps/thumbnail.jpeg>
</file>